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91DD9108-D06C-4DB6-80FD-A402D2527149}" type="presOf" srcId="{CA79EC2C-09EE-47DC-8784-A3AFC9AA9FB0}" destId="{6FDE0ABD-A094-42A5-A828-32CBE42F2E22}" srcOrd="0" destOrd="0" presId="urn:microsoft.com/office/officeart/2005/8/layout/venn1"/>
    <dgm:cxn modelId="{F2985121-D715-41B8-8A2E-452EE93B8529}" type="presOf" srcId="{CA79EC2C-09EE-47DC-8784-A3AFC9AA9FB0}" destId="{159A8600-3518-4CF4-AB7D-2A1A83F0B4DF}" srcOrd="1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6986A56C-22BD-4B27-BB44-A6738DB065A1}" type="presOf" srcId="{E578A8E2-F7BF-4C0F-A922-7D8D67617844}" destId="{5E288BF5-FC1E-4E74-914F-10A25BB03FED}" srcOrd="0" destOrd="0" presId="urn:microsoft.com/office/officeart/2005/8/layout/venn1"/>
    <dgm:cxn modelId="{D3F02F6D-E970-4B9B-812F-AAC1453B13DC}" type="presOf" srcId="{C3E616AB-EBCE-4FA3-BB9D-5274DEAF2D01}" destId="{189D5E18-76D9-4721-A38D-52576197AB5C}" srcOrd="0" destOrd="0" presId="urn:microsoft.com/office/officeart/2005/8/layout/venn1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F5DD09A9-A6C8-4000-8DAC-86726A6FA051}" type="presOf" srcId="{C3E616AB-EBCE-4FA3-BB9D-5274DEAF2D01}" destId="{18AB54F6-B9AE-4D80-9D6E-A3F7A5345A07}" srcOrd="1" destOrd="0" presId="urn:microsoft.com/office/officeart/2005/8/layout/venn1"/>
    <dgm:cxn modelId="{A23B78CC-3631-42DA-BDA8-018B9F4EF8FD}" type="presOf" srcId="{C6C02A2B-BC55-4C0A-ADF9-605E56999696}" destId="{31B8299A-4820-4668-ACEB-E4B2B9633B32}" srcOrd="0" destOrd="0" presId="urn:microsoft.com/office/officeart/2005/8/layout/venn1"/>
    <dgm:cxn modelId="{8CF920DA-DA93-42A9-9D83-DCA2AD04E8AF}" type="presOf" srcId="{C6C02A2B-BC55-4C0A-ADF9-605E56999696}" destId="{44FBFB00-17B3-40B6-8980-1D0292CCCFA5}" srcOrd="1" destOrd="0" presId="urn:microsoft.com/office/officeart/2005/8/layout/venn1"/>
    <dgm:cxn modelId="{8FB97C15-D17C-4080-94EF-69B1E1DBDB94}" type="presParOf" srcId="{5E288BF5-FC1E-4E74-914F-10A25BB03FED}" destId="{6FDE0ABD-A094-42A5-A828-32CBE42F2E22}" srcOrd="0" destOrd="0" presId="urn:microsoft.com/office/officeart/2005/8/layout/venn1"/>
    <dgm:cxn modelId="{1E93BEE0-E8A5-4A67-B60C-3F2F48E800D9}" type="presParOf" srcId="{5E288BF5-FC1E-4E74-914F-10A25BB03FED}" destId="{159A8600-3518-4CF4-AB7D-2A1A83F0B4DF}" srcOrd="1" destOrd="0" presId="urn:microsoft.com/office/officeart/2005/8/layout/venn1"/>
    <dgm:cxn modelId="{8FF96E0E-13AA-4F72-81A8-AA1ED230AF6A}" type="presParOf" srcId="{5E288BF5-FC1E-4E74-914F-10A25BB03FED}" destId="{31B8299A-4820-4668-ACEB-E4B2B9633B32}" srcOrd="2" destOrd="0" presId="urn:microsoft.com/office/officeart/2005/8/layout/venn1"/>
    <dgm:cxn modelId="{1BAA86B6-8C5C-4600-894C-498FD4FE4E18}" type="presParOf" srcId="{5E288BF5-FC1E-4E74-914F-10A25BB03FED}" destId="{44FBFB00-17B3-40B6-8980-1D0292CCCFA5}" srcOrd="3" destOrd="0" presId="urn:microsoft.com/office/officeart/2005/8/layout/venn1"/>
    <dgm:cxn modelId="{4F99BF73-31B0-49A5-AA38-078BF95EF09A}" type="presParOf" srcId="{5E288BF5-FC1E-4E74-914F-10A25BB03FED}" destId="{189D5E18-76D9-4721-A38D-52576197AB5C}" srcOrd="4" destOrd="0" presId="urn:microsoft.com/office/officeart/2005/8/layout/venn1"/>
    <dgm:cxn modelId="{E6666018-BDF3-401F-9F7C-8A5A7E0C839C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C619014-C302-4F2D-AD4F-EE3775AFBA44}" type="presOf" srcId="{E578A8E2-F7BF-4C0F-A922-7D8D67617844}" destId="{5E288BF5-FC1E-4E74-914F-10A25BB03FED}" srcOrd="0" destOrd="0" presId="urn:microsoft.com/office/officeart/2005/8/layout/venn1"/>
    <dgm:cxn modelId="{6ED56C38-0D8A-4937-8827-BAEA43FBFF17}" type="presOf" srcId="{C6C02A2B-BC55-4C0A-ADF9-605E56999696}" destId="{31B8299A-4820-4668-ACEB-E4B2B9633B32}" srcOrd="0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A651B369-CD8D-4EBD-AE09-17547E84E377}" type="presOf" srcId="{C3E616AB-EBCE-4FA3-BB9D-5274DEAF2D01}" destId="{189D5E18-76D9-4721-A38D-52576197AB5C}" srcOrd="0" destOrd="0" presId="urn:microsoft.com/office/officeart/2005/8/layout/venn1"/>
    <dgm:cxn modelId="{0138294C-D811-493B-A2F2-F99B0E1678F8}" type="presOf" srcId="{C6C02A2B-BC55-4C0A-ADF9-605E56999696}" destId="{44FBFB00-17B3-40B6-8980-1D0292CCCFA5}" srcOrd="1" destOrd="0" presId="urn:microsoft.com/office/officeart/2005/8/layout/venn1"/>
    <dgm:cxn modelId="{88EBD554-4A58-454A-90A4-FE9DAFE71404}" type="presOf" srcId="{C3E616AB-EBCE-4FA3-BB9D-5274DEAF2D01}" destId="{18AB54F6-B9AE-4D80-9D6E-A3F7A5345A07}" srcOrd="1" destOrd="0" presId="urn:microsoft.com/office/officeart/2005/8/layout/venn1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F0B71088-03DD-43C3-A622-68945116AD28}" type="presOf" srcId="{CA79EC2C-09EE-47DC-8784-A3AFC9AA9FB0}" destId="{6FDE0ABD-A094-42A5-A828-32CBE42F2E22}" srcOrd="0" destOrd="0" presId="urn:microsoft.com/office/officeart/2005/8/layout/venn1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2E4935E0-61E3-43EF-BF1D-D8B3C64C2AAA}" type="presOf" srcId="{CA79EC2C-09EE-47DC-8784-A3AFC9AA9FB0}" destId="{159A8600-3518-4CF4-AB7D-2A1A83F0B4DF}" srcOrd="1" destOrd="0" presId="urn:microsoft.com/office/officeart/2005/8/layout/venn1"/>
    <dgm:cxn modelId="{CB561B3A-E42A-4249-907C-5DCF1A469F57}" type="presParOf" srcId="{5E288BF5-FC1E-4E74-914F-10A25BB03FED}" destId="{6FDE0ABD-A094-42A5-A828-32CBE42F2E22}" srcOrd="0" destOrd="0" presId="urn:microsoft.com/office/officeart/2005/8/layout/venn1"/>
    <dgm:cxn modelId="{2359C690-99F2-4687-864F-ABDE25E08205}" type="presParOf" srcId="{5E288BF5-FC1E-4E74-914F-10A25BB03FED}" destId="{159A8600-3518-4CF4-AB7D-2A1A83F0B4DF}" srcOrd="1" destOrd="0" presId="urn:microsoft.com/office/officeart/2005/8/layout/venn1"/>
    <dgm:cxn modelId="{8A369D4C-E561-46B6-8A6F-17836E6E5C7E}" type="presParOf" srcId="{5E288BF5-FC1E-4E74-914F-10A25BB03FED}" destId="{31B8299A-4820-4668-ACEB-E4B2B9633B32}" srcOrd="2" destOrd="0" presId="urn:microsoft.com/office/officeart/2005/8/layout/venn1"/>
    <dgm:cxn modelId="{36133917-EC41-432E-A3A1-4FEAC0943C57}" type="presParOf" srcId="{5E288BF5-FC1E-4E74-914F-10A25BB03FED}" destId="{44FBFB00-17B3-40B6-8980-1D0292CCCFA5}" srcOrd="3" destOrd="0" presId="urn:microsoft.com/office/officeart/2005/8/layout/venn1"/>
    <dgm:cxn modelId="{D3D91BF3-ADB6-4612-AFA3-E5506EB941EB}" type="presParOf" srcId="{5E288BF5-FC1E-4E74-914F-10A25BB03FED}" destId="{189D5E18-76D9-4721-A38D-52576197AB5C}" srcOrd="4" destOrd="0" presId="urn:microsoft.com/office/officeart/2005/8/layout/venn1"/>
    <dgm:cxn modelId="{0B84B9A1-3ADC-4A84-A0E5-BCA8B6224CD4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9B96F617-E66B-43FD-8288-2F6E8F783FA1}" type="presOf" srcId="{C6C02A2B-BC55-4C0A-ADF9-605E56999696}" destId="{31B8299A-4820-4668-ACEB-E4B2B9633B32}" srcOrd="0" destOrd="0" presId="urn:microsoft.com/office/officeart/2005/8/layout/venn1"/>
    <dgm:cxn modelId="{CE47CF65-D4B3-4DBB-8EE6-BD356A7AABAC}" type="presOf" srcId="{CA79EC2C-09EE-47DC-8784-A3AFC9AA9FB0}" destId="{159A8600-3518-4CF4-AB7D-2A1A83F0B4DF}" srcOrd="1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AD547F50-36B0-463F-B6A1-00DEB52EB6F3}" type="presOf" srcId="{C3E616AB-EBCE-4FA3-BB9D-5274DEAF2D01}" destId="{18AB54F6-B9AE-4D80-9D6E-A3F7A5345A07}" srcOrd="1" destOrd="0" presId="urn:microsoft.com/office/officeart/2005/8/layout/venn1"/>
    <dgm:cxn modelId="{F985A557-7DD0-4827-A401-C58116C60B67}" type="presOf" srcId="{E578A8E2-F7BF-4C0F-A922-7D8D67617844}" destId="{5E288BF5-FC1E-4E74-914F-10A25BB03FED}" srcOrd="0" destOrd="0" presId="urn:microsoft.com/office/officeart/2005/8/layout/venn1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16EBD6AC-3A2A-4B7C-81DD-797D4494B592}" type="presOf" srcId="{CA79EC2C-09EE-47DC-8784-A3AFC9AA9FB0}" destId="{6FDE0ABD-A094-42A5-A828-32CBE42F2E22}" srcOrd="0" destOrd="0" presId="urn:microsoft.com/office/officeart/2005/8/layout/venn1"/>
    <dgm:cxn modelId="{5BE634B6-B451-41D4-B91B-1CCF9E9EFFCF}" type="presOf" srcId="{C6C02A2B-BC55-4C0A-ADF9-605E56999696}" destId="{44FBFB00-17B3-40B6-8980-1D0292CCCFA5}" srcOrd="1" destOrd="0" presId="urn:microsoft.com/office/officeart/2005/8/layout/venn1"/>
    <dgm:cxn modelId="{931177EA-00E7-4981-8E6F-BDD1C3EDF0A9}" type="presOf" srcId="{C3E616AB-EBCE-4FA3-BB9D-5274DEAF2D01}" destId="{189D5E18-76D9-4721-A38D-52576197AB5C}" srcOrd="0" destOrd="0" presId="urn:microsoft.com/office/officeart/2005/8/layout/venn1"/>
    <dgm:cxn modelId="{A7DE3398-A188-4FA3-83C4-612CDA11DBD2}" type="presParOf" srcId="{5E288BF5-FC1E-4E74-914F-10A25BB03FED}" destId="{6FDE0ABD-A094-42A5-A828-32CBE42F2E22}" srcOrd="0" destOrd="0" presId="urn:microsoft.com/office/officeart/2005/8/layout/venn1"/>
    <dgm:cxn modelId="{562C9D5B-B777-43C6-912E-E23C33B37E13}" type="presParOf" srcId="{5E288BF5-FC1E-4E74-914F-10A25BB03FED}" destId="{159A8600-3518-4CF4-AB7D-2A1A83F0B4DF}" srcOrd="1" destOrd="0" presId="urn:microsoft.com/office/officeart/2005/8/layout/venn1"/>
    <dgm:cxn modelId="{30BF56A2-3D72-4131-9163-8C0C7F2EACD3}" type="presParOf" srcId="{5E288BF5-FC1E-4E74-914F-10A25BB03FED}" destId="{31B8299A-4820-4668-ACEB-E4B2B9633B32}" srcOrd="2" destOrd="0" presId="urn:microsoft.com/office/officeart/2005/8/layout/venn1"/>
    <dgm:cxn modelId="{33451939-F07A-47ED-B007-F09EE8A13A8C}" type="presParOf" srcId="{5E288BF5-FC1E-4E74-914F-10A25BB03FED}" destId="{44FBFB00-17B3-40B6-8980-1D0292CCCFA5}" srcOrd="3" destOrd="0" presId="urn:microsoft.com/office/officeart/2005/8/layout/venn1"/>
    <dgm:cxn modelId="{8B8F7AD0-C878-430B-99AE-C3BA026F226A}" type="presParOf" srcId="{5E288BF5-FC1E-4E74-914F-10A25BB03FED}" destId="{189D5E18-76D9-4721-A38D-52576197AB5C}" srcOrd="4" destOrd="0" presId="urn:microsoft.com/office/officeart/2005/8/layout/venn1"/>
    <dgm:cxn modelId="{889B5291-3422-4DCB-B3BE-7BC915D394D4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 custLinFactNeighborX="674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 custLinFactNeighborY="4904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 custLinFactNeighborX="16008" custLinFactNeighborY="24440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9223C04-2BAB-47EC-9116-7108255B8338}" type="presOf" srcId="{C3E616AB-EBCE-4FA3-BB9D-5274DEAF2D01}" destId="{18AB54F6-B9AE-4D80-9D6E-A3F7A5345A07}" srcOrd="1" destOrd="0" presId="urn:microsoft.com/office/officeart/2005/8/layout/venn1"/>
    <dgm:cxn modelId="{66EF2F1A-BB7D-4A16-BE67-C88C566E8916}" type="presOf" srcId="{C6C02A2B-BC55-4C0A-ADF9-605E56999696}" destId="{31B8299A-4820-4668-ACEB-E4B2B9633B32}" srcOrd="0" destOrd="0" presId="urn:microsoft.com/office/officeart/2005/8/layout/venn1"/>
    <dgm:cxn modelId="{2C577565-75D2-4E9A-B2C7-836A4F6EE838}" type="presOf" srcId="{C3E616AB-EBCE-4FA3-BB9D-5274DEAF2D01}" destId="{189D5E18-76D9-4721-A38D-52576197AB5C}" srcOrd="0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BB371072-C12B-4A76-9775-C7DD99A937A0}" type="presOf" srcId="{E578A8E2-F7BF-4C0F-A922-7D8D67617844}" destId="{5E288BF5-FC1E-4E74-914F-10A25BB03FED}" srcOrd="0" destOrd="0" presId="urn:microsoft.com/office/officeart/2005/8/layout/venn1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180882A1-793B-403F-9FC1-20A43A1EAA0A}" type="presOf" srcId="{CA79EC2C-09EE-47DC-8784-A3AFC9AA9FB0}" destId="{159A8600-3518-4CF4-AB7D-2A1A83F0B4DF}" srcOrd="1" destOrd="0" presId="urn:microsoft.com/office/officeart/2005/8/layout/venn1"/>
    <dgm:cxn modelId="{AD9476B8-04F9-46F9-A941-B7847B5E3387}" type="presOf" srcId="{CA79EC2C-09EE-47DC-8784-A3AFC9AA9FB0}" destId="{6FDE0ABD-A094-42A5-A828-32CBE42F2E22}" srcOrd="0" destOrd="0" presId="urn:microsoft.com/office/officeart/2005/8/layout/venn1"/>
    <dgm:cxn modelId="{FD70C2D7-B44F-4C4C-95F8-C2D520DE5BA8}" type="presOf" srcId="{C6C02A2B-BC55-4C0A-ADF9-605E56999696}" destId="{44FBFB00-17B3-40B6-8980-1D0292CCCFA5}" srcOrd="1" destOrd="0" presId="urn:microsoft.com/office/officeart/2005/8/layout/venn1"/>
    <dgm:cxn modelId="{349EE8BD-8AC3-4228-8D5F-3C512C6F8D63}" type="presParOf" srcId="{5E288BF5-FC1E-4E74-914F-10A25BB03FED}" destId="{6FDE0ABD-A094-42A5-A828-32CBE42F2E22}" srcOrd="0" destOrd="0" presId="urn:microsoft.com/office/officeart/2005/8/layout/venn1"/>
    <dgm:cxn modelId="{383F0B8E-CAA5-4243-9AE2-F6CB5F61DBF4}" type="presParOf" srcId="{5E288BF5-FC1E-4E74-914F-10A25BB03FED}" destId="{159A8600-3518-4CF4-AB7D-2A1A83F0B4DF}" srcOrd="1" destOrd="0" presId="urn:microsoft.com/office/officeart/2005/8/layout/venn1"/>
    <dgm:cxn modelId="{C9F8E9F4-0EB8-413E-88C4-B4F468A4C2AC}" type="presParOf" srcId="{5E288BF5-FC1E-4E74-914F-10A25BB03FED}" destId="{31B8299A-4820-4668-ACEB-E4B2B9633B32}" srcOrd="2" destOrd="0" presId="urn:microsoft.com/office/officeart/2005/8/layout/venn1"/>
    <dgm:cxn modelId="{B0FC9886-6987-425B-B708-BCE377A52CF4}" type="presParOf" srcId="{5E288BF5-FC1E-4E74-914F-10A25BB03FED}" destId="{44FBFB00-17B3-40B6-8980-1D0292CCCFA5}" srcOrd="3" destOrd="0" presId="urn:microsoft.com/office/officeart/2005/8/layout/venn1"/>
    <dgm:cxn modelId="{0CAA4664-4B35-4D4F-A868-EC2A79947833}" type="presParOf" srcId="{5E288BF5-FC1E-4E74-914F-10A25BB03FED}" destId="{189D5E18-76D9-4721-A38D-52576197AB5C}" srcOrd="4" destOrd="0" presId="urn:microsoft.com/office/officeart/2005/8/layout/venn1"/>
    <dgm:cxn modelId="{600A669A-A032-41C2-AFC3-62DA943F6BF0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5C6E910-B008-4D30-A5A7-D98E09D46096}" type="presOf" srcId="{CA79EC2C-09EE-47DC-8784-A3AFC9AA9FB0}" destId="{6FDE0ABD-A094-42A5-A828-32CBE42F2E22}" srcOrd="0" destOrd="0" presId="urn:microsoft.com/office/officeart/2005/8/layout/venn1"/>
    <dgm:cxn modelId="{62C21418-01EE-42FC-8719-3268202D0C79}" type="presOf" srcId="{CA79EC2C-09EE-47DC-8784-A3AFC9AA9FB0}" destId="{159A8600-3518-4CF4-AB7D-2A1A83F0B4DF}" srcOrd="1" destOrd="0" presId="urn:microsoft.com/office/officeart/2005/8/layout/venn1"/>
    <dgm:cxn modelId="{4BCCC22E-C9EC-41BA-9DE3-257D913B31AE}" type="presOf" srcId="{C6C02A2B-BC55-4C0A-ADF9-605E56999696}" destId="{44FBFB00-17B3-40B6-8980-1D0292CCCFA5}" srcOrd="1" destOrd="0" presId="urn:microsoft.com/office/officeart/2005/8/layout/venn1"/>
    <dgm:cxn modelId="{C467613E-1D73-4042-8E41-B89EA5E7D840}" type="presOf" srcId="{C3E616AB-EBCE-4FA3-BB9D-5274DEAF2D01}" destId="{18AB54F6-B9AE-4D80-9D6E-A3F7A5345A07}" srcOrd="1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E8095959-F1B5-4343-84F4-B229BB595A26}" type="presOf" srcId="{C3E616AB-EBCE-4FA3-BB9D-5274DEAF2D01}" destId="{189D5E18-76D9-4721-A38D-52576197AB5C}" srcOrd="0" destOrd="0" presId="urn:microsoft.com/office/officeart/2005/8/layout/venn1"/>
    <dgm:cxn modelId="{40E33381-00E9-495B-A8D9-CA974B66969C}" type="presOf" srcId="{C6C02A2B-BC55-4C0A-ADF9-605E56999696}" destId="{31B8299A-4820-4668-ACEB-E4B2B9633B32}" srcOrd="0" destOrd="0" presId="urn:microsoft.com/office/officeart/2005/8/layout/venn1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908DABED-303F-4013-BF56-EDCC6CF82E9B}" type="presOf" srcId="{E578A8E2-F7BF-4C0F-A922-7D8D67617844}" destId="{5E288BF5-FC1E-4E74-914F-10A25BB03FED}" srcOrd="0" destOrd="0" presId="urn:microsoft.com/office/officeart/2005/8/layout/venn1"/>
    <dgm:cxn modelId="{61C8134D-93AD-4EE3-AA02-C0C164D5BE6F}" type="presParOf" srcId="{5E288BF5-FC1E-4E74-914F-10A25BB03FED}" destId="{6FDE0ABD-A094-42A5-A828-32CBE42F2E22}" srcOrd="0" destOrd="0" presId="urn:microsoft.com/office/officeart/2005/8/layout/venn1"/>
    <dgm:cxn modelId="{5183792B-7D84-4B60-ADA1-F71C44D0D832}" type="presParOf" srcId="{5E288BF5-FC1E-4E74-914F-10A25BB03FED}" destId="{159A8600-3518-4CF4-AB7D-2A1A83F0B4DF}" srcOrd="1" destOrd="0" presId="urn:microsoft.com/office/officeart/2005/8/layout/venn1"/>
    <dgm:cxn modelId="{FAADD312-4D0E-466F-B778-4C256631C6DF}" type="presParOf" srcId="{5E288BF5-FC1E-4E74-914F-10A25BB03FED}" destId="{31B8299A-4820-4668-ACEB-E4B2B9633B32}" srcOrd="2" destOrd="0" presId="urn:microsoft.com/office/officeart/2005/8/layout/venn1"/>
    <dgm:cxn modelId="{C620CC09-BCC9-40D7-BFED-71E3256D8CEC}" type="presParOf" srcId="{5E288BF5-FC1E-4E74-914F-10A25BB03FED}" destId="{44FBFB00-17B3-40B6-8980-1D0292CCCFA5}" srcOrd="3" destOrd="0" presId="urn:microsoft.com/office/officeart/2005/8/layout/venn1"/>
    <dgm:cxn modelId="{F3D6250F-1317-49AB-8214-6FDB547D17C2}" type="presParOf" srcId="{5E288BF5-FC1E-4E74-914F-10A25BB03FED}" destId="{189D5E18-76D9-4721-A38D-52576197AB5C}" srcOrd="4" destOrd="0" presId="urn:microsoft.com/office/officeart/2005/8/layout/venn1"/>
    <dgm:cxn modelId="{631CCEBF-858B-44E6-A230-BB479D6DD895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6869201-2BBC-43E8-9584-1EBA36016482}" type="presOf" srcId="{CA79EC2C-09EE-47DC-8784-A3AFC9AA9FB0}" destId="{6FDE0ABD-A094-42A5-A828-32CBE42F2E22}" srcOrd="0" destOrd="0" presId="urn:microsoft.com/office/officeart/2005/8/layout/venn1"/>
    <dgm:cxn modelId="{6A6E5B36-7E72-4BDB-A425-0CD07C91A73E}" type="presOf" srcId="{C6C02A2B-BC55-4C0A-ADF9-605E56999696}" destId="{44FBFB00-17B3-40B6-8980-1D0292CCCFA5}" srcOrd="1" destOrd="0" presId="urn:microsoft.com/office/officeart/2005/8/layout/venn1"/>
    <dgm:cxn modelId="{F4E05F5F-1200-4613-B65D-4A0F86E01883}" type="presOf" srcId="{CA79EC2C-09EE-47DC-8784-A3AFC9AA9FB0}" destId="{159A8600-3518-4CF4-AB7D-2A1A83F0B4DF}" srcOrd="1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D80FD746-920F-419A-939D-35EC6FB12036}" type="presOf" srcId="{C6C02A2B-BC55-4C0A-ADF9-605E56999696}" destId="{31B8299A-4820-4668-ACEB-E4B2B9633B32}" srcOrd="0" destOrd="0" presId="urn:microsoft.com/office/officeart/2005/8/layout/venn1"/>
    <dgm:cxn modelId="{3AE9D97C-26E4-42FD-9413-9B05C6D8ED04}" type="presOf" srcId="{C3E616AB-EBCE-4FA3-BB9D-5274DEAF2D01}" destId="{18AB54F6-B9AE-4D80-9D6E-A3F7A5345A07}" srcOrd="1" destOrd="0" presId="urn:microsoft.com/office/officeart/2005/8/layout/venn1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1CF2148C-3CA4-46E6-9506-D1CF6E723068}" type="presOf" srcId="{C3E616AB-EBCE-4FA3-BB9D-5274DEAF2D01}" destId="{189D5E18-76D9-4721-A38D-52576197AB5C}" srcOrd="0" destOrd="0" presId="urn:microsoft.com/office/officeart/2005/8/layout/venn1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CDCA65E4-CF08-4CB0-9B8C-499ECC3859A1}" type="presOf" srcId="{E578A8E2-F7BF-4C0F-A922-7D8D67617844}" destId="{5E288BF5-FC1E-4E74-914F-10A25BB03FED}" srcOrd="0" destOrd="0" presId="urn:microsoft.com/office/officeart/2005/8/layout/venn1"/>
    <dgm:cxn modelId="{402515B6-F35C-4BE6-838E-618689CD82F0}" type="presParOf" srcId="{5E288BF5-FC1E-4E74-914F-10A25BB03FED}" destId="{6FDE0ABD-A094-42A5-A828-32CBE42F2E22}" srcOrd="0" destOrd="0" presId="urn:microsoft.com/office/officeart/2005/8/layout/venn1"/>
    <dgm:cxn modelId="{C4DF2CE7-2E8C-4C33-BD82-D9AFCD1C97AA}" type="presParOf" srcId="{5E288BF5-FC1E-4E74-914F-10A25BB03FED}" destId="{159A8600-3518-4CF4-AB7D-2A1A83F0B4DF}" srcOrd="1" destOrd="0" presId="urn:microsoft.com/office/officeart/2005/8/layout/venn1"/>
    <dgm:cxn modelId="{A805B93F-3A12-4A27-BEAA-72BDD7B04197}" type="presParOf" srcId="{5E288BF5-FC1E-4E74-914F-10A25BB03FED}" destId="{31B8299A-4820-4668-ACEB-E4B2B9633B32}" srcOrd="2" destOrd="0" presId="urn:microsoft.com/office/officeart/2005/8/layout/venn1"/>
    <dgm:cxn modelId="{C0F98DD0-2FE0-4D33-8AE9-862DBECC8FCE}" type="presParOf" srcId="{5E288BF5-FC1E-4E74-914F-10A25BB03FED}" destId="{44FBFB00-17B3-40B6-8980-1D0292CCCFA5}" srcOrd="3" destOrd="0" presId="urn:microsoft.com/office/officeart/2005/8/layout/venn1"/>
    <dgm:cxn modelId="{E6EAA76E-09C5-4BEB-8166-4E2A12414D22}" type="presParOf" srcId="{5E288BF5-FC1E-4E74-914F-10A25BB03FED}" destId="{189D5E18-76D9-4721-A38D-52576197AB5C}" srcOrd="4" destOrd="0" presId="urn:microsoft.com/office/officeart/2005/8/layout/venn1"/>
    <dgm:cxn modelId="{D2ADD7F9-A424-45CA-8B04-8A887016AF9A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B82FE1C-0BE2-4AC9-AD39-4C21443F9088}" type="presOf" srcId="{C6C02A2B-BC55-4C0A-ADF9-605E56999696}" destId="{31B8299A-4820-4668-ACEB-E4B2B9633B32}" srcOrd="0" destOrd="0" presId="urn:microsoft.com/office/officeart/2005/8/layout/venn1"/>
    <dgm:cxn modelId="{5295331E-F8EA-4B69-BE94-DE604C3731F8}" type="presOf" srcId="{C6C02A2B-BC55-4C0A-ADF9-605E56999696}" destId="{44FBFB00-17B3-40B6-8980-1D0292CCCFA5}" srcOrd="1" destOrd="0" presId="urn:microsoft.com/office/officeart/2005/8/layout/venn1"/>
    <dgm:cxn modelId="{EF9B181F-9172-4AB0-8358-DFF058064652}" type="presOf" srcId="{CA79EC2C-09EE-47DC-8784-A3AFC9AA9FB0}" destId="{6FDE0ABD-A094-42A5-A828-32CBE42F2E22}" srcOrd="0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4C41DB89-8AED-422C-8782-CB4E78E8A44B}" type="presOf" srcId="{CA79EC2C-09EE-47DC-8784-A3AFC9AA9FB0}" destId="{159A8600-3518-4CF4-AB7D-2A1A83F0B4DF}" srcOrd="1" destOrd="0" presId="urn:microsoft.com/office/officeart/2005/8/layout/venn1"/>
    <dgm:cxn modelId="{4C6D4C99-435C-4DDD-8843-408DDA127D13}" type="presOf" srcId="{E578A8E2-F7BF-4C0F-A922-7D8D67617844}" destId="{5E288BF5-FC1E-4E74-914F-10A25BB03FED}" srcOrd="0" destOrd="0" presId="urn:microsoft.com/office/officeart/2005/8/layout/venn1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EA6FC199-6BCE-4EE0-B3D9-28002B22E003}" type="presOf" srcId="{C3E616AB-EBCE-4FA3-BB9D-5274DEAF2D01}" destId="{18AB54F6-B9AE-4D80-9D6E-A3F7A5345A07}" srcOrd="1" destOrd="0" presId="urn:microsoft.com/office/officeart/2005/8/layout/venn1"/>
    <dgm:cxn modelId="{A6ABD1BE-E9B6-430F-B826-3D0914A79D22}" type="presOf" srcId="{C3E616AB-EBCE-4FA3-BB9D-5274DEAF2D01}" destId="{189D5E18-76D9-4721-A38D-52576197AB5C}" srcOrd="0" destOrd="0" presId="urn:microsoft.com/office/officeart/2005/8/layout/venn1"/>
    <dgm:cxn modelId="{3EAD309C-52B4-47B9-8904-AE6705A29A5D}" type="presParOf" srcId="{5E288BF5-FC1E-4E74-914F-10A25BB03FED}" destId="{6FDE0ABD-A094-42A5-A828-32CBE42F2E22}" srcOrd="0" destOrd="0" presId="urn:microsoft.com/office/officeart/2005/8/layout/venn1"/>
    <dgm:cxn modelId="{EDB0FABD-962E-4CED-80EC-5A97C093F203}" type="presParOf" srcId="{5E288BF5-FC1E-4E74-914F-10A25BB03FED}" destId="{159A8600-3518-4CF4-AB7D-2A1A83F0B4DF}" srcOrd="1" destOrd="0" presId="urn:microsoft.com/office/officeart/2005/8/layout/venn1"/>
    <dgm:cxn modelId="{5A38D2EE-818E-47C7-8DA8-8884824E8328}" type="presParOf" srcId="{5E288BF5-FC1E-4E74-914F-10A25BB03FED}" destId="{31B8299A-4820-4668-ACEB-E4B2B9633B32}" srcOrd="2" destOrd="0" presId="urn:microsoft.com/office/officeart/2005/8/layout/venn1"/>
    <dgm:cxn modelId="{5AB025DC-DF77-4618-A75C-836DFC03AF4C}" type="presParOf" srcId="{5E288BF5-FC1E-4E74-914F-10A25BB03FED}" destId="{44FBFB00-17B3-40B6-8980-1D0292CCCFA5}" srcOrd="3" destOrd="0" presId="urn:microsoft.com/office/officeart/2005/8/layout/venn1"/>
    <dgm:cxn modelId="{D9CA687C-0CA5-4AA7-9FC2-1A6AED9C2A1A}" type="presParOf" srcId="{5E288BF5-FC1E-4E74-914F-10A25BB03FED}" destId="{189D5E18-76D9-4721-A38D-52576197AB5C}" srcOrd="4" destOrd="0" presId="urn:microsoft.com/office/officeart/2005/8/layout/venn1"/>
    <dgm:cxn modelId="{E01CF955-0A73-4611-833C-E4524B703831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8618B34-5CD0-4C40-AC96-8C41CAEDF3B4}" type="presOf" srcId="{C6C02A2B-BC55-4C0A-ADF9-605E56999696}" destId="{44FBFB00-17B3-40B6-8980-1D0292CCCFA5}" srcOrd="1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5F14AC4E-A60B-4B62-872E-38E834F868EF}" type="presOf" srcId="{CA79EC2C-09EE-47DC-8784-A3AFC9AA9FB0}" destId="{6FDE0ABD-A094-42A5-A828-32CBE42F2E22}" srcOrd="0" destOrd="0" presId="urn:microsoft.com/office/officeart/2005/8/layout/venn1"/>
    <dgm:cxn modelId="{C7EA067A-9910-4551-800D-84973AE16903}" type="presOf" srcId="{C3E616AB-EBCE-4FA3-BB9D-5274DEAF2D01}" destId="{189D5E18-76D9-4721-A38D-52576197AB5C}" srcOrd="0" destOrd="0" presId="urn:microsoft.com/office/officeart/2005/8/layout/venn1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B8BBF78D-2337-4E96-BDBC-5F3A4F793A3C}" type="presOf" srcId="{CA79EC2C-09EE-47DC-8784-A3AFC9AA9FB0}" destId="{159A8600-3518-4CF4-AB7D-2A1A83F0B4DF}" srcOrd="1" destOrd="0" presId="urn:microsoft.com/office/officeart/2005/8/layout/venn1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649F00CC-9C97-4257-B04A-B627BB479C86}" type="presOf" srcId="{C6C02A2B-BC55-4C0A-ADF9-605E56999696}" destId="{31B8299A-4820-4668-ACEB-E4B2B9633B32}" srcOrd="0" destOrd="0" presId="urn:microsoft.com/office/officeart/2005/8/layout/venn1"/>
    <dgm:cxn modelId="{66883BD9-3AA4-4C96-8F59-0DE49565F02B}" type="presOf" srcId="{C3E616AB-EBCE-4FA3-BB9D-5274DEAF2D01}" destId="{18AB54F6-B9AE-4D80-9D6E-A3F7A5345A07}" srcOrd="1" destOrd="0" presId="urn:microsoft.com/office/officeart/2005/8/layout/venn1"/>
    <dgm:cxn modelId="{57FBFCEF-3323-4C74-8CA0-70AED1B52312}" type="presOf" srcId="{E578A8E2-F7BF-4C0F-A922-7D8D67617844}" destId="{5E288BF5-FC1E-4E74-914F-10A25BB03FED}" srcOrd="0" destOrd="0" presId="urn:microsoft.com/office/officeart/2005/8/layout/venn1"/>
    <dgm:cxn modelId="{D4F96EBD-A765-4EFA-8153-C0AC1A0FFD2A}" type="presParOf" srcId="{5E288BF5-FC1E-4E74-914F-10A25BB03FED}" destId="{6FDE0ABD-A094-42A5-A828-32CBE42F2E22}" srcOrd="0" destOrd="0" presId="urn:microsoft.com/office/officeart/2005/8/layout/venn1"/>
    <dgm:cxn modelId="{CDA5E130-43D2-46C0-94FA-2F91B91FFB23}" type="presParOf" srcId="{5E288BF5-FC1E-4E74-914F-10A25BB03FED}" destId="{159A8600-3518-4CF4-AB7D-2A1A83F0B4DF}" srcOrd="1" destOrd="0" presId="urn:microsoft.com/office/officeart/2005/8/layout/venn1"/>
    <dgm:cxn modelId="{5F13E64F-7E6C-454E-84EE-4C095CB0CFD8}" type="presParOf" srcId="{5E288BF5-FC1E-4E74-914F-10A25BB03FED}" destId="{31B8299A-4820-4668-ACEB-E4B2B9633B32}" srcOrd="2" destOrd="0" presId="urn:microsoft.com/office/officeart/2005/8/layout/venn1"/>
    <dgm:cxn modelId="{68D0321E-651B-4D80-B20F-C00A88CB73B1}" type="presParOf" srcId="{5E288BF5-FC1E-4E74-914F-10A25BB03FED}" destId="{44FBFB00-17B3-40B6-8980-1D0292CCCFA5}" srcOrd="3" destOrd="0" presId="urn:microsoft.com/office/officeart/2005/8/layout/venn1"/>
    <dgm:cxn modelId="{661CFF31-8A0D-4C33-8F7E-029FD218CB57}" type="presParOf" srcId="{5E288BF5-FC1E-4E74-914F-10A25BB03FED}" destId="{189D5E18-76D9-4721-A38D-52576197AB5C}" srcOrd="4" destOrd="0" presId="urn:microsoft.com/office/officeart/2005/8/layout/venn1"/>
    <dgm:cxn modelId="{904220EE-B3AD-4FBF-B8D0-B699C669B05C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7218E62-7C92-4389-BF0C-C945EA8AF1BD}" type="presOf" srcId="{E578A8E2-F7BF-4C0F-A922-7D8D67617844}" destId="{5E288BF5-FC1E-4E74-914F-10A25BB03FED}" srcOrd="0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A3F7BF49-FDAA-4F55-9D0B-EDF6E8B87AB6}" type="presOf" srcId="{CA79EC2C-09EE-47DC-8784-A3AFC9AA9FB0}" destId="{6FDE0ABD-A094-42A5-A828-32CBE42F2E22}" srcOrd="0" destOrd="0" presId="urn:microsoft.com/office/officeart/2005/8/layout/venn1"/>
    <dgm:cxn modelId="{F6F7FD6B-D7C0-4E76-BE56-D65943BEA8DF}" type="presOf" srcId="{C6C02A2B-BC55-4C0A-ADF9-605E56999696}" destId="{44FBFB00-17B3-40B6-8980-1D0292CCCFA5}" srcOrd="1" destOrd="0" presId="urn:microsoft.com/office/officeart/2005/8/layout/venn1"/>
    <dgm:cxn modelId="{F2E8F180-9133-4EAA-851D-2C5D66E75A30}" type="presOf" srcId="{C3E616AB-EBCE-4FA3-BB9D-5274DEAF2D01}" destId="{18AB54F6-B9AE-4D80-9D6E-A3F7A5345A07}" srcOrd="1" destOrd="0" presId="urn:microsoft.com/office/officeart/2005/8/layout/venn1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0856FE9A-EB11-4BA0-AE4D-7DB6DEBE0059}" type="presOf" srcId="{C3E616AB-EBCE-4FA3-BB9D-5274DEAF2D01}" destId="{189D5E18-76D9-4721-A38D-52576197AB5C}" srcOrd="0" destOrd="0" presId="urn:microsoft.com/office/officeart/2005/8/layout/venn1"/>
    <dgm:cxn modelId="{9335F9D9-F49E-4633-B1BE-0950AB7D7674}" type="presOf" srcId="{C6C02A2B-BC55-4C0A-ADF9-605E56999696}" destId="{31B8299A-4820-4668-ACEB-E4B2B9633B32}" srcOrd="0" destOrd="0" presId="urn:microsoft.com/office/officeart/2005/8/layout/venn1"/>
    <dgm:cxn modelId="{BD3EAEEB-2F6D-4CBB-AD6C-D1681E0067FC}" type="presOf" srcId="{CA79EC2C-09EE-47DC-8784-A3AFC9AA9FB0}" destId="{159A8600-3518-4CF4-AB7D-2A1A83F0B4DF}" srcOrd="1" destOrd="0" presId="urn:microsoft.com/office/officeart/2005/8/layout/venn1"/>
    <dgm:cxn modelId="{FCFE2E5A-7085-4040-9FE7-67F5AA7F3D75}" type="presParOf" srcId="{5E288BF5-FC1E-4E74-914F-10A25BB03FED}" destId="{6FDE0ABD-A094-42A5-A828-32CBE42F2E22}" srcOrd="0" destOrd="0" presId="urn:microsoft.com/office/officeart/2005/8/layout/venn1"/>
    <dgm:cxn modelId="{1EF958DF-42EE-4519-8AFC-4A4A8D1866AE}" type="presParOf" srcId="{5E288BF5-FC1E-4E74-914F-10A25BB03FED}" destId="{159A8600-3518-4CF4-AB7D-2A1A83F0B4DF}" srcOrd="1" destOrd="0" presId="urn:microsoft.com/office/officeart/2005/8/layout/venn1"/>
    <dgm:cxn modelId="{5204D616-9D54-4753-800A-9C3FCA14F231}" type="presParOf" srcId="{5E288BF5-FC1E-4E74-914F-10A25BB03FED}" destId="{31B8299A-4820-4668-ACEB-E4B2B9633B32}" srcOrd="2" destOrd="0" presId="urn:microsoft.com/office/officeart/2005/8/layout/venn1"/>
    <dgm:cxn modelId="{EEC0F19B-9C72-4C4B-8E33-D2E9EC1745C5}" type="presParOf" srcId="{5E288BF5-FC1E-4E74-914F-10A25BB03FED}" destId="{44FBFB00-17B3-40B6-8980-1D0292CCCFA5}" srcOrd="3" destOrd="0" presId="urn:microsoft.com/office/officeart/2005/8/layout/venn1"/>
    <dgm:cxn modelId="{7C61FABE-C8D5-4D16-AA82-8CED5166E66F}" type="presParOf" srcId="{5E288BF5-FC1E-4E74-914F-10A25BB03FED}" destId="{189D5E18-76D9-4721-A38D-52576197AB5C}" srcOrd="4" destOrd="0" presId="urn:microsoft.com/office/officeart/2005/8/layout/venn1"/>
    <dgm:cxn modelId="{4483F35D-145C-4423-B389-141314AB4050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578A8E2-F7BF-4C0F-A922-7D8D67617844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CA79EC2C-09EE-47DC-8784-A3AFC9AA9FB0}">
      <dgm:prSet phldrT="[Text]"/>
      <dgm:spPr>
        <a:solidFill>
          <a:schemeClr val="tx2">
            <a:lumMod val="60000"/>
            <a:lumOff val="40000"/>
            <a:alpha val="50000"/>
          </a:schemeClr>
        </a:solidFill>
        <a:ln w="9525"/>
      </dgm:spPr>
      <dgm:t>
        <a:bodyPr/>
        <a:lstStyle/>
        <a:p>
          <a:endParaRPr lang="en-ZA" dirty="0"/>
        </a:p>
      </dgm:t>
    </dgm:pt>
    <dgm:pt modelId="{FC06F5E5-1778-4646-8151-3540E6A8CAD6}" type="parTrans" cxnId="{F7BB8599-6B12-45AD-BCEF-90F092472826}">
      <dgm:prSet/>
      <dgm:spPr/>
      <dgm:t>
        <a:bodyPr/>
        <a:lstStyle/>
        <a:p>
          <a:endParaRPr lang="en-ZA"/>
        </a:p>
      </dgm:t>
    </dgm:pt>
    <dgm:pt modelId="{383C3F15-6DE7-4871-BA57-6D8BB4F8076E}" type="sibTrans" cxnId="{F7BB8599-6B12-45AD-BCEF-90F092472826}">
      <dgm:prSet/>
      <dgm:spPr/>
      <dgm:t>
        <a:bodyPr/>
        <a:lstStyle/>
        <a:p>
          <a:endParaRPr lang="en-ZA"/>
        </a:p>
      </dgm:t>
    </dgm:pt>
    <dgm:pt modelId="{C6C02A2B-BC55-4C0A-ADF9-605E56999696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5D9969BB-5C64-4369-9F2A-59D495B56850}" type="parTrans" cxnId="{E5931084-EBEC-4A2D-B428-F45E29A3829B}">
      <dgm:prSet/>
      <dgm:spPr/>
      <dgm:t>
        <a:bodyPr/>
        <a:lstStyle/>
        <a:p>
          <a:endParaRPr lang="en-ZA"/>
        </a:p>
      </dgm:t>
    </dgm:pt>
    <dgm:pt modelId="{143CF7BB-F0EA-480A-81B9-E245FDF94817}" type="sibTrans" cxnId="{E5931084-EBEC-4A2D-B428-F45E29A3829B}">
      <dgm:prSet/>
      <dgm:spPr/>
      <dgm:t>
        <a:bodyPr/>
        <a:lstStyle/>
        <a:p>
          <a:endParaRPr lang="en-ZA"/>
        </a:p>
      </dgm:t>
    </dgm:pt>
    <dgm:pt modelId="{C3E616AB-EBCE-4FA3-BB9D-5274DEAF2D01}">
      <dgm:prSet phldrT="[Text]"/>
      <dgm:spPr>
        <a:solidFill>
          <a:schemeClr val="accent4">
            <a:lumMod val="60000"/>
            <a:lumOff val="40000"/>
            <a:alpha val="50000"/>
          </a:schemeClr>
        </a:solidFill>
      </dgm:spPr>
      <dgm:t>
        <a:bodyPr/>
        <a:lstStyle/>
        <a:p>
          <a:endParaRPr lang="en-ZA" dirty="0"/>
        </a:p>
      </dgm:t>
    </dgm:pt>
    <dgm:pt modelId="{B700ED27-C556-48E9-8EAA-EA95ABD72CB7}" type="sibTrans" cxnId="{903CAE46-57EA-41B8-BC91-430611EA8BCD}">
      <dgm:prSet/>
      <dgm:spPr/>
      <dgm:t>
        <a:bodyPr/>
        <a:lstStyle/>
        <a:p>
          <a:endParaRPr lang="en-ZA"/>
        </a:p>
      </dgm:t>
    </dgm:pt>
    <dgm:pt modelId="{6DC69356-DBAD-486D-8907-018CA011B1A9}" type="parTrans" cxnId="{903CAE46-57EA-41B8-BC91-430611EA8BCD}">
      <dgm:prSet/>
      <dgm:spPr/>
      <dgm:t>
        <a:bodyPr/>
        <a:lstStyle/>
        <a:p>
          <a:endParaRPr lang="en-ZA"/>
        </a:p>
      </dgm:t>
    </dgm:pt>
    <dgm:pt modelId="{5E288BF5-FC1E-4E74-914F-10A25BB03FED}" type="pres">
      <dgm:prSet presAssocID="{E578A8E2-F7BF-4C0F-A922-7D8D67617844}" presName="compositeShape" presStyleCnt="0">
        <dgm:presLayoutVars>
          <dgm:chMax val="7"/>
          <dgm:dir/>
          <dgm:resizeHandles val="exact"/>
        </dgm:presLayoutVars>
      </dgm:prSet>
      <dgm:spPr/>
    </dgm:pt>
    <dgm:pt modelId="{6FDE0ABD-A094-42A5-A828-32CBE42F2E22}" type="pres">
      <dgm:prSet presAssocID="{CA79EC2C-09EE-47DC-8784-A3AFC9AA9FB0}" presName="circ1" presStyleLbl="vennNode1" presStyleIdx="0" presStyleCnt="3"/>
      <dgm:spPr/>
    </dgm:pt>
    <dgm:pt modelId="{159A8600-3518-4CF4-AB7D-2A1A83F0B4DF}" type="pres">
      <dgm:prSet presAssocID="{CA79EC2C-09EE-47DC-8784-A3AFC9AA9F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B8299A-4820-4668-ACEB-E4B2B9633B32}" type="pres">
      <dgm:prSet presAssocID="{C6C02A2B-BC55-4C0A-ADF9-605E56999696}" presName="circ2" presStyleLbl="vennNode1" presStyleIdx="1" presStyleCnt="3" custScaleX="103319"/>
      <dgm:spPr/>
    </dgm:pt>
    <dgm:pt modelId="{44FBFB00-17B3-40B6-8980-1D0292CCCFA5}" type="pres">
      <dgm:prSet presAssocID="{C6C02A2B-BC55-4C0A-ADF9-605E569996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9D5E18-76D9-4721-A38D-52576197AB5C}" type="pres">
      <dgm:prSet presAssocID="{C3E616AB-EBCE-4FA3-BB9D-5274DEAF2D01}" presName="circ3" presStyleLbl="vennNode1" presStyleIdx="2" presStyleCnt="3"/>
      <dgm:spPr/>
    </dgm:pt>
    <dgm:pt modelId="{18AB54F6-B9AE-4D80-9D6E-A3F7A5345A07}" type="pres">
      <dgm:prSet presAssocID="{C3E616AB-EBCE-4FA3-BB9D-5274DEAF2D0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37B27A22-55D4-4FD0-8F15-9BD3F4C34380}" type="presOf" srcId="{CA79EC2C-09EE-47DC-8784-A3AFC9AA9FB0}" destId="{159A8600-3518-4CF4-AB7D-2A1A83F0B4DF}" srcOrd="1" destOrd="0" presId="urn:microsoft.com/office/officeart/2005/8/layout/venn1"/>
    <dgm:cxn modelId="{903CAE46-57EA-41B8-BC91-430611EA8BCD}" srcId="{E578A8E2-F7BF-4C0F-A922-7D8D67617844}" destId="{C3E616AB-EBCE-4FA3-BB9D-5274DEAF2D01}" srcOrd="2" destOrd="0" parTransId="{6DC69356-DBAD-486D-8907-018CA011B1A9}" sibTransId="{B700ED27-C556-48E9-8EAA-EA95ABD72CB7}"/>
    <dgm:cxn modelId="{776C2269-5831-44D7-B120-9BC0484154EE}" type="presOf" srcId="{C3E616AB-EBCE-4FA3-BB9D-5274DEAF2D01}" destId="{18AB54F6-B9AE-4D80-9D6E-A3F7A5345A07}" srcOrd="1" destOrd="0" presId="urn:microsoft.com/office/officeart/2005/8/layout/venn1"/>
    <dgm:cxn modelId="{AFBE464E-17AB-40B2-948C-9BBA869E1049}" type="presOf" srcId="{E578A8E2-F7BF-4C0F-A922-7D8D67617844}" destId="{5E288BF5-FC1E-4E74-914F-10A25BB03FED}" srcOrd="0" destOrd="0" presId="urn:microsoft.com/office/officeart/2005/8/layout/venn1"/>
    <dgm:cxn modelId="{E5931084-EBEC-4A2D-B428-F45E29A3829B}" srcId="{E578A8E2-F7BF-4C0F-A922-7D8D67617844}" destId="{C6C02A2B-BC55-4C0A-ADF9-605E56999696}" srcOrd="1" destOrd="0" parTransId="{5D9969BB-5C64-4369-9F2A-59D495B56850}" sibTransId="{143CF7BB-F0EA-480A-81B9-E245FDF94817}"/>
    <dgm:cxn modelId="{F7BB8599-6B12-45AD-BCEF-90F092472826}" srcId="{E578A8E2-F7BF-4C0F-A922-7D8D67617844}" destId="{CA79EC2C-09EE-47DC-8784-A3AFC9AA9FB0}" srcOrd="0" destOrd="0" parTransId="{FC06F5E5-1778-4646-8151-3540E6A8CAD6}" sibTransId="{383C3F15-6DE7-4871-BA57-6D8BB4F8076E}"/>
    <dgm:cxn modelId="{5AAE8F9E-4462-4A3F-8F8A-70A95776ED94}" type="presOf" srcId="{CA79EC2C-09EE-47DC-8784-A3AFC9AA9FB0}" destId="{6FDE0ABD-A094-42A5-A828-32CBE42F2E22}" srcOrd="0" destOrd="0" presId="urn:microsoft.com/office/officeart/2005/8/layout/venn1"/>
    <dgm:cxn modelId="{4A4297A2-D094-4391-BC00-4A3841038836}" type="presOf" srcId="{C6C02A2B-BC55-4C0A-ADF9-605E56999696}" destId="{44FBFB00-17B3-40B6-8980-1D0292CCCFA5}" srcOrd="1" destOrd="0" presId="urn:microsoft.com/office/officeart/2005/8/layout/venn1"/>
    <dgm:cxn modelId="{43E6EFF4-02FF-41FD-A953-5480F13B5785}" type="presOf" srcId="{C3E616AB-EBCE-4FA3-BB9D-5274DEAF2D01}" destId="{189D5E18-76D9-4721-A38D-52576197AB5C}" srcOrd="0" destOrd="0" presId="urn:microsoft.com/office/officeart/2005/8/layout/venn1"/>
    <dgm:cxn modelId="{A8D5F6F6-440A-4E73-AB7F-F95ACE6C338E}" type="presOf" srcId="{C6C02A2B-BC55-4C0A-ADF9-605E56999696}" destId="{31B8299A-4820-4668-ACEB-E4B2B9633B32}" srcOrd="0" destOrd="0" presId="urn:microsoft.com/office/officeart/2005/8/layout/venn1"/>
    <dgm:cxn modelId="{0FE0B9E9-6015-4AF1-94F8-A9DBAFF00A99}" type="presParOf" srcId="{5E288BF5-FC1E-4E74-914F-10A25BB03FED}" destId="{6FDE0ABD-A094-42A5-A828-32CBE42F2E22}" srcOrd="0" destOrd="0" presId="urn:microsoft.com/office/officeart/2005/8/layout/venn1"/>
    <dgm:cxn modelId="{6AA52882-96A4-42B2-B622-AFD3C2D9A4EC}" type="presParOf" srcId="{5E288BF5-FC1E-4E74-914F-10A25BB03FED}" destId="{159A8600-3518-4CF4-AB7D-2A1A83F0B4DF}" srcOrd="1" destOrd="0" presId="urn:microsoft.com/office/officeart/2005/8/layout/venn1"/>
    <dgm:cxn modelId="{3AFD8594-43B0-46E8-A56A-B45CA8287D0D}" type="presParOf" srcId="{5E288BF5-FC1E-4E74-914F-10A25BB03FED}" destId="{31B8299A-4820-4668-ACEB-E4B2B9633B32}" srcOrd="2" destOrd="0" presId="urn:microsoft.com/office/officeart/2005/8/layout/venn1"/>
    <dgm:cxn modelId="{6EBD6086-B296-4B6B-8D76-BD38A48C8B84}" type="presParOf" srcId="{5E288BF5-FC1E-4E74-914F-10A25BB03FED}" destId="{44FBFB00-17B3-40B6-8980-1D0292CCCFA5}" srcOrd="3" destOrd="0" presId="urn:microsoft.com/office/officeart/2005/8/layout/venn1"/>
    <dgm:cxn modelId="{F2EAF066-8516-4D95-A106-37D5E9CB7DD4}" type="presParOf" srcId="{5E288BF5-FC1E-4E74-914F-10A25BB03FED}" destId="{189D5E18-76D9-4721-A38D-52576197AB5C}" srcOrd="4" destOrd="0" presId="urn:microsoft.com/office/officeart/2005/8/layout/venn1"/>
    <dgm:cxn modelId="{C3D7338B-52A6-4D6F-8949-B625C2A0432F}" type="presParOf" srcId="{5E288BF5-FC1E-4E74-914F-10A25BB03FED}" destId="{18AB54F6-B9AE-4D80-9D6E-A3F7A5345A0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334864" y="16986"/>
          <a:ext cx="815340" cy="815340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700" kern="1200" dirty="0"/>
        </a:p>
      </dsp:txBody>
      <dsp:txXfrm>
        <a:off x="443576" y="159670"/>
        <a:ext cx="597916" cy="366903"/>
      </dsp:txXfrm>
    </dsp:sp>
    <dsp:sp modelId="{31B8299A-4820-4668-ACEB-E4B2B9633B32}">
      <dsp:nvSpPr>
        <dsp:cNvPr id="0" name=""/>
        <dsp:cNvSpPr/>
      </dsp:nvSpPr>
      <dsp:spPr>
        <a:xfrm>
          <a:off x="615535" y="526573"/>
          <a:ext cx="842401" cy="81534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300" kern="1200" dirty="0"/>
        </a:p>
      </dsp:txBody>
      <dsp:txXfrm>
        <a:off x="873170" y="737203"/>
        <a:ext cx="505440" cy="448437"/>
      </dsp:txXfrm>
    </dsp:sp>
    <dsp:sp modelId="{189D5E18-76D9-4721-A38D-52576197AB5C}">
      <dsp:nvSpPr>
        <dsp:cNvPr id="0" name=""/>
        <dsp:cNvSpPr/>
      </dsp:nvSpPr>
      <dsp:spPr>
        <a:xfrm>
          <a:off x="40662" y="526573"/>
          <a:ext cx="815340" cy="815340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300" kern="1200" dirty="0"/>
        </a:p>
      </dsp:txBody>
      <dsp:txXfrm>
        <a:off x="117440" y="737203"/>
        <a:ext cx="489204" cy="4484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282220" y="15239"/>
          <a:ext cx="731520" cy="731520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</dsp:txBody>
      <dsp:txXfrm>
        <a:off x="379756" y="143255"/>
        <a:ext cx="536448" cy="329184"/>
      </dsp:txXfrm>
    </dsp:sp>
    <dsp:sp modelId="{31B8299A-4820-4668-ACEB-E4B2B9633B32}">
      <dsp:nvSpPr>
        <dsp:cNvPr id="0" name=""/>
        <dsp:cNvSpPr/>
      </dsp:nvSpPr>
      <dsp:spPr>
        <a:xfrm>
          <a:off x="534037" y="472440"/>
          <a:ext cx="755799" cy="73152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765186" y="661415"/>
        <a:ext cx="453479" cy="402336"/>
      </dsp:txXfrm>
    </dsp:sp>
    <dsp:sp modelId="{189D5E18-76D9-4721-A38D-52576197AB5C}">
      <dsp:nvSpPr>
        <dsp:cNvPr id="0" name=""/>
        <dsp:cNvSpPr/>
      </dsp:nvSpPr>
      <dsp:spPr>
        <a:xfrm>
          <a:off x="18263" y="472440"/>
          <a:ext cx="731520" cy="731520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87148" y="661415"/>
        <a:ext cx="438912" cy="4023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282220" y="15239"/>
          <a:ext cx="731520" cy="731520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</dsp:txBody>
      <dsp:txXfrm>
        <a:off x="379756" y="143255"/>
        <a:ext cx="536448" cy="329184"/>
      </dsp:txXfrm>
    </dsp:sp>
    <dsp:sp modelId="{31B8299A-4820-4668-ACEB-E4B2B9633B32}">
      <dsp:nvSpPr>
        <dsp:cNvPr id="0" name=""/>
        <dsp:cNvSpPr/>
      </dsp:nvSpPr>
      <dsp:spPr>
        <a:xfrm>
          <a:off x="534037" y="472440"/>
          <a:ext cx="755799" cy="73152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765186" y="661415"/>
        <a:ext cx="453479" cy="402336"/>
      </dsp:txXfrm>
    </dsp:sp>
    <dsp:sp modelId="{189D5E18-76D9-4721-A38D-52576197AB5C}">
      <dsp:nvSpPr>
        <dsp:cNvPr id="0" name=""/>
        <dsp:cNvSpPr/>
      </dsp:nvSpPr>
      <dsp:spPr>
        <a:xfrm>
          <a:off x="18263" y="472440"/>
          <a:ext cx="731520" cy="731520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87148" y="661415"/>
        <a:ext cx="438912" cy="4023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921312" y="100186"/>
          <a:ext cx="2072817" cy="2072817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6500" kern="1200" dirty="0"/>
        </a:p>
      </dsp:txBody>
      <dsp:txXfrm>
        <a:off x="1197687" y="462929"/>
        <a:ext cx="1520065" cy="932767"/>
      </dsp:txXfrm>
    </dsp:sp>
    <dsp:sp modelId="{31B8299A-4820-4668-ACEB-E4B2B9633B32}">
      <dsp:nvSpPr>
        <dsp:cNvPr id="0" name=""/>
        <dsp:cNvSpPr/>
      </dsp:nvSpPr>
      <dsp:spPr>
        <a:xfrm>
          <a:off x="1495085" y="1495882"/>
          <a:ext cx="2141613" cy="2072817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6500" kern="1200" dirty="0"/>
        </a:p>
      </dsp:txBody>
      <dsp:txXfrm>
        <a:off x="2150062" y="2031360"/>
        <a:ext cx="1284968" cy="1140049"/>
      </dsp:txXfrm>
    </dsp:sp>
    <dsp:sp modelId="{189D5E18-76D9-4721-A38D-52576197AB5C}">
      <dsp:nvSpPr>
        <dsp:cNvPr id="0" name=""/>
        <dsp:cNvSpPr/>
      </dsp:nvSpPr>
      <dsp:spPr>
        <a:xfrm>
          <a:off x="365417" y="1495882"/>
          <a:ext cx="2072817" cy="2072817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6500" kern="1200" dirty="0"/>
        </a:p>
      </dsp:txBody>
      <dsp:txXfrm>
        <a:off x="560607" y="2031360"/>
        <a:ext cx="1243690" cy="11400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282220" y="15239"/>
          <a:ext cx="731520" cy="731520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</dsp:txBody>
      <dsp:txXfrm>
        <a:off x="379756" y="143255"/>
        <a:ext cx="536448" cy="329184"/>
      </dsp:txXfrm>
    </dsp:sp>
    <dsp:sp modelId="{31B8299A-4820-4668-ACEB-E4B2B9633B32}">
      <dsp:nvSpPr>
        <dsp:cNvPr id="0" name=""/>
        <dsp:cNvSpPr/>
      </dsp:nvSpPr>
      <dsp:spPr>
        <a:xfrm>
          <a:off x="534037" y="472440"/>
          <a:ext cx="755799" cy="73152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765186" y="661415"/>
        <a:ext cx="453479" cy="402336"/>
      </dsp:txXfrm>
    </dsp:sp>
    <dsp:sp modelId="{189D5E18-76D9-4721-A38D-52576197AB5C}">
      <dsp:nvSpPr>
        <dsp:cNvPr id="0" name=""/>
        <dsp:cNvSpPr/>
      </dsp:nvSpPr>
      <dsp:spPr>
        <a:xfrm>
          <a:off x="18263" y="472440"/>
          <a:ext cx="731520" cy="731520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87148" y="661415"/>
        <a:ext cx="438912" cy="4023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282220" y="15239"/>
          <a:ext cx="731520" cy="731520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</dsp:txBody>
      <dsp:txXfrm>
        <a:off x="379756" y="143255"/>
        <a:ext cx="536448" cy="329184"/>
      </dsp:txXfrm>
    </dsp:sp>
    <dsp:sp modelId="{31B8299A-4820-4668-ACEB-E4B2B9633B32}">
      <dsp:nvSpPr>
        <dsp:cNvPr id="0" name=""/>
        <dsp:cNvSpPr/>
      </dsp:nvSpPr>
      <dsp:spPr>
        <a:xfrm>
          <a:off x="534037" y="472440"/>
          <a:ext cx="755799" cy="73152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765186" y="661415"/>
        <a:ext cx="453479" cy="402336"/>
      </dsp:txXfrm>
    </dsp:sp>
    <dsp:sp modelId="{189D5E18-76D9-4721-A38D-52576197AB5C}">
      <dsp:nvSpPr>
        <dsp:cNvPr id="0" name=""/>
        <dsp:cNvSpPr/>
      </dsp:nvSpPr>
      <dsp:spPr>
        <a:xfrm>
          <a:off x="18263" y="472440"/>
          <a:ext cx="731520" cy="731520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87148" y="661415"/>
        <a:ext cx="438912" cy="4023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282220" y="15239"/>
          <a:ext cx="731520" cy="731520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</dsp:txBody>
      <dsp:txXfrm>
        <a:off x="379756" y="143255"/>
        <a:ext cx="536448" cy="329184"/>
      </dsp:txXfrm>
    </dsp:sp>
    <dsp:sp modelId="{31B8299A-4820-4668-ACEB-E4B2B9633B32}">
      <dsp:nvSpPr>
        <dsp:cNvPr id="0" name=""/>
        <dsp:cNvSpPr/>
      </dsp:nvSpPr>
      <dsp:spPr>
        <a:xfrm>
          <a:off x="534037" y="472440"/>
          <a:ext cx="755799" cy="73152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765186" y="661415"/>
        <a:ext cx="453479" cy="402336"/>
      </dsp:txXfrm>
    </dsp:sp>
    <dsp:sp modelId="{189D5E18-76D9-4721-A38D-52576197AB5C}">
      <dsp:nvSpPr>
        <dsp:cNvPr id="0" name=""/>
        <dsp:cNvSpPr/>
      </dsp:nvSpPr>
      <dsp:spPr>
        <a:xfrm>
          <a:off x="18263" y="472440"/>
          <a:ext cx="731520" cy="731520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87148" y="661415"/>
        <a:ext cx="438912" cy="4023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282220" y="15239"/>
          <a:ext cx="731520" cy="731520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</dsp:txBody>
      <dsp:txXfrm>
        <a:off x="379756" y="143255"/>
        <a:ext cx="536448" cy="329184"/>
      </dsp:txXfrm>
    </dsp:sp>
    <dsp:sp modelId="{31B8299A-4820-4668-ACEB-E4B2B9633B32}">
      <dsp:nvSpPr>
        <dsp:cNvPr id="0" name=""/>
        <dsp:cNvSpPr/>
      </dsp:nvSpPr>
      <dsp:spPr>
        <a:xfrm>
          <a:off x="534037" y="472440"/>
          <a:ext cx="755799" cy="73152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765186" y="661415"/>
        <a:ext cx="453479" cy="402336"/>
      </dsp:txXfrm>
    </dsp:sp>
    <dsp:sp modelId="{189D5E18-76D9-4721-A38D-52576197AB5C}">
      <dsp:nvSpPr>
        <dsp:cNvPr id="0" name=""/>
        <dsp:cNvSpPr/>
      </dsp:nvSpPr>
      <dsp:spPr>
        <a:xfrm>
          <a:off x="18263" y="472440"/>
          <a:ext cx="731520" cy="731520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87148" y="661415"/>
        <a:ext cx="438912" cy="40233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282220" y="15239"/>
          <a:ext cx="731520" cy="731520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</dsp:txBody>
      <dsp:txXfrm>
        <a:off x="379756" y="143255"/>
        <a:ext cx="536448" cy="329184"/>
      </dsp:txXfrm>
    </dsp:sp>
    <dsp:sp modelId="{31B8299A-4820-4668-ACEB-E4B2B9633B32}">
      <dsp:nvSpPr>
        <dsp:cNvPr id="0" name=""/>
        <dsp:cNvSpPr/>
      </dsp:nvSpPr>
      <dsp:spPr>
        <a:xfrm>
          <a:off x="534037" y="472440"/>
          <a:ext cx="755799" cy="73152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765186" y="661415"/>
        <a:ext cx="453479" cy="402336"/>
      </dsp:txXfrm>
    </dsp:sp>
    <dsp:sp modelId="{189D5E18-76D9-4721-A38D-52576197AB5C}">
      <dsp:nvSpPr>
        <dsp:cNvPr id="0" name=""/>
        <dsp:cNvSpPr/>
      </dsp:nvSpPr>
      <dsp:spPr>
        <a:xfrm>
          <a:off x="18263" y="472440"/>
          <a:ext cx="731520" cy="731520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87148" y="661415"/>
        <a:ext cx="438912" cy="40233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E0ABD-A094-42A5-A828-32CBE42F2E22}">
      <dsp:nvSpPr>
        <dsp:cNvPr id="0" name=""/>
        <dsp:cNvSpPr/>
      </dsp:nvSpPr>
      <dsp:spPr>
        <a:xfrm>
          <a:off x="282220" y="15239"/>
          <a:ext cx="731520" cy="731520"/>
        </a:xfrm>
        <a:prstGeom prst="ellipse">
          <a:avLst/>
        </a:prstGeom>
        <a:solidFill>
          <a:schemeClr val="tx2">
            <a:lumMod val="60000"/>
            <a:lumOff val="40000"/>
            <a:alpha val="5000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400" kern="1200" dirty="0"/>
        </a:p>
      </dsp:txBody>
      <dsp:txXfrm>
        <a:off x="379756" y="143255"/>
        <a:ext cx="536448" cy="329184"/>
      </dsp:txXfrm>
    </dsp:sp>
    <dsp:sp modelId="{31B8299A-4820-4668-ACEB-E4B2B9633B32}">
      <dsp:nvSpPr>
        <dsp:cNvPr id="0" name=""/>
        <dsp:cNvSpPr/>
      </dsp:nvSpPr>
      <dsp:spPr>
        <a:xfrm>
          <a:off x="534037" y="472440"/>
          <a:ext cx="755799" cy="73152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765186" y="661415"/>
        <a:ext cx="453479" cy="402336"/>
      </dsp:txXfrm>
    </dsp:sp>
    <dsp:sp modelId="{189D5E18-76D9-4721-A38D-52576197AB5C}">
      <dsp:nvSpPr>
        <dsp:cNvPr id="0" name=""/>
        <dsp:cNvSpPr/>
      </dsp:nvSpPr>
      <dsp:spPr>
        <a:xfrm>
          <a:off x="18263" y="472440"/>
          <a:ext cx="731520" cy="731520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000" kern="1200" dirty="0"/>
        </a:p>
      </dsp:txBody>
      <dsp:txXfrm>
        <a:off x="87148" y="661415"/>
        <a:ext cx="438912" cy="4023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4393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6117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0485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6621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4109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49921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11588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5824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4954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0215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48447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2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2376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032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100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529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3268B-A2A7-41E8-9045-2D9460A1DC68}" type="datetimeFigureOut">
              <a:rPr lang="en-ZA" smtClean="0"/>
              <a:t>2024/08/19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162AF3-E97F-4E6C-8E63-FF26B0B216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4282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0.xml"/><Relationship Id="rId7" Type="http://schemas.openxmlformats.org/officeDocument/2006/relationships/image" Target="../media/image1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0900" y="1122363"/>
            <a:ext cx="9144000" cy="1570037"/>
          </a:xfr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/>
            <a:r>
              <a:rPr lang="en-ZA" sz="7200" dirty="0">
                <a:latin typeface="Century" panose="02040604050505020304" pitchFamily="18" charset="0"/>
              </a:rPr>
              <a:t>       </a:t>
            </a:r>
            <a:r>
              <a:rPr lang="en-ZA" sz="7200" dirty="0">
                <a:solidFill>
                  <a:schemeClr val="accent5"/>
                </a:solidFill>
                <a:latin typeface="Century" panose="02040604050505020304" pitchFamily="18" charset="0"/>
              </a:rPr>
              <a:t>the Invictus way </a:t>
            </a:r>
            <a:r>
              <a:rPr lang="en-ZA" sz="2000" dirty="0"/>
              <a:t>                                            metabolic health…………..your MOST precious commodity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851855770"/>
              </p:ext>
            </p:extLst>
          </p:nvPr>
        </p:nvGraphicFramePr>
        <p:xfrm>
          <a:off x="965200" y="1219200"/>
          <a:ext cx="1498600" cy="135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Flowchart: Connector 12"/>
          <p:cNvSpPr/>
          <p:nvPr/>
        </p:nvSpPr>
        <p:spPr>
          <a:xfrm>
            <a:off x="1587500" y="1841500"/>
            <a:ext cx="216000" cy="216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850900" y="5816133"/>
            <a:ext cx="4216400" cy="533867"/>
          </a:xfrm>
          <a:prstGeom prst="rect">
            <a:avLst/>
          </a:prstGeom>
          <a:noFill/>
          <a:ln w="3175"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2000" dirty="0">
                <a:solidFill>
                  <a:schemeClr val="tx1"/>
                </a:solidFill>
                <a:latin typeface="Ink Free" panose="03080402000500000000" pitchFamily="66" charset="0"/>
                <a:cs typeface="Calibri Light" panose="020F0302020204030204" pitchFamily="34" charset="0"/>
              </a:rPr>
              <a:t> </a:t>
            </a:r>
            <a:r>
              <a:rPr lang="en-ZA" dirty="0">
                <a:solidFill>
                  <a:schemeClr val="tx1"/>
                </a:solidFill>
                <a:latin typeface="Papyrus" panose="03070502060502030205" pitchFamily="66" charset="0"/>
                <a:cs typeface="Calibri Light" panose="020F0302020204030204" pitchFamily="34" charset="0"/>
              </a:rPr>
              <a:t>* </a:t>
            </a:r>
            <a:r>
              <a:rPr lang="en-ZA" dirty="0" err="1">
                <a:solidFill>
                  <a:schemeClr val="tx1"/>
                </a:solidFill>
                <a:latin typeface="Papyrus" panose="03070502060502030205" pitchFamily="66" charset="0"/>
                <a:cs typeface="Calibri Light" panose="020F0302020204030204" pitchFamily="34" charset="0"/>
              </a:rPr>
              <a:t>Invictus</a:t>
            </a:r>
            <a:r>
              <a:rPr lang="en-ZA" dirty="0">
                <a:solidFill>
                  <a:schemeClr val="tx1"/>
                </a:solidFill>
                <a:latin typeface="Papyrus" panose="03070502060502030205" pitchFamily="66" charset="0"/>
                <a:cs typeface="Calibri Light" panose="020F0302020204030204" pitchFamily="34" charset="0"/>
              </a:rPr>
              <a:t> ……unconquerable, invincible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850900" y="3733199"/>
            <a:ext cx="9160933" cy="635332"/>
          </a:xfrm>
          <a:prstGeom prst="rect">
            <a:avLst/>
          </a:prstGeom>
          <a:solidFill>
            <a:srgbClr val="7030A0">
              <a:alpha val="20000"/>
            </a:srgbClr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ZA" sz="300" dirty="0">
              <a:solidFill>
                <a:schemeClr val="tx1"/>
              </a:solidFill>
              <a:latin typeface="Papyrus" panose="03070502060502030205" pitchFamily="66" charset="0"/>
              <a:cs typeface="Calibri Light" panose="020F0302020204030204" pitchFamily="34" charset="0"/>
            </a:endParaRPr>
          </a:p>
          <a:p>
            <a:pPr algn="ctr"/>
            <a:r>
              <a:rPr lang="en-ZA" dirty="0">
                <a:solidFill>
                  <a:schemeClr val="tx1"/>
                </a:solidFill>
                <a:latin typeface="Papyrus" panose="03070502060502030205" pitchFamily="66" charset="0"/>
                <a:cs typeface="Calibri Light" panose="020F0302020204030204" pitchFamily="34" charset="0"/>
              </a:rPr>
              <a:t>a Quality of Life route-map for modern living – taking charge of your health and future</a:t>
            </a:r>
          </a:p>
          <a:p>
            <a:pPr algn="ctr"/>
            <a:endParaRPr lang="en-ZA" sz="400" dirty="0">
              <a:solidFill>
                <a:schemeClr val="tx1"/>
              </a:solidFill>
              <a:latin typeface="Papyrus" panose="03070502060502030205" pitchFamily="66" charset="0"/>
              <a:cs typeface="Calibri Light" panose="020F0302020204030204" pitchFamily="34" charset="0"/>
            </a:endParaRPr>
          </a:p>
          <a:p>
            <a:pPr algn="ctr"/>
            <a:endParaRPr lang="en-ZA" sz="400" dirty="0">
              <a:solidFill>
                <a:schemeClr val="tx1"/>
              </a:solidFill>
              <a:latin typeface="Papyrus" panose="03070502060502030205" pitchFamily="66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50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307958"/>
            <a:ext cx="8850451" cy="1880952"/>
          </a:xfr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en-ZA" sz="7200" dirty="0">
                <a:latin typeface="Century" panose="02040604050505020304" pitchFamily="18" charset="0"/>
              </a:rPr>
              <a:t>       </a:t>
            </a:r>
            <a:r>
              <a:rPr lang="en-ZA" sz="7200" dirty="0">
                <a:solidFill>
                  <a:schemeClr val="accent5"/>
                </a:solidFill>
                <a:latin typeface="Century" panose="02040604050505020304" pitchFamily="18" charset="0"/>
              </a:rPr>
              <a:t>the Invictus way </a:t>
            </a:r>
            <a:r>
              <a:rPr lang="en-ZA" sz="2000" dirty="0"/>
              <a:t>                                            metabolic health…………..your MOST precious commodity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83603776"/>
              </p:ext>
            </p:extLst>
          </p:nvPr>
        </p:nvGraphicFramePr>
        <p:xfrm>
          <a:off x="838200" y="660400"/>
          <a:ext cx="13081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owchart: Connector 5"/>
          <p:cNvSpPr/>
          <p:nvPr/>
        </p:nvSpPr>
        <p:spPr>
          <a:xfrm>
            <a:off x="1384300" y="1244600"/>
            <a:ext cx="180000" cy="180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6341787"/>
              </p:ext>
            </p:extLst>
          </p:nvPr>
        </p:nvGraphicFramePr>
        <p:xfrm>
          <a:off x="2755900" y="2882900"/>
          <a:ext cx="3670300" cy="3568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Flowchart: Connector 7"/>
          <p:cNvSpPr/>
          <p:nvPr/>
        </p:nvSpPr>
        <p:spPr>
          <a:xfrm>
            <a:off x="4460863" y="4540575"/>
            <a:ext cx="540000" cy="540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TextBox 8"/>
          <p:cNvSpPr txBox="1"/>
          <p:nvPr/>
        </p:nvSpPr>
        <p:spPr>
          <a:xfrm>
            <a:off x="4322831" y="3574060"/>
            <a:ext cx="81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 diet</a:t>
            </a:r>
          </a:p>
        </p:txBody>
      </p:sp>
      <p:sp>
        <p:nvSpPr>
          <p:cNvPr id="10" name="Content Placeholder 9"/>
          <p:cNvSpPr txBox="1">
            <a:spLocks noGrp="1"/>
          </p:cNvSpPr>
          <p:nvPr>
            <p:ph idx="1"/>
          </p:nvPr>
        </p:nvSpPr>
        <p:spPr>
          <a:xfrm>
            <a:off x="677334" y="2254575"/>
            <a:ext cx="8850451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ZA" sz="2000" dirty="0">
                <a:latin typeface="Century" panose="02040604050505020304" pitchFamily="18" charset="0"/>
              </a:rPr>
              <a:t>          </a:t>
            </a:r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The sweet spot ……….where you want to be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05363" y="5137005"/>
            <a:ext cx="1347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lifestyle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9095" y="5141639"/>
            <a:ext cx="1463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  exercise</a:t>
            </a:r>
          </a:p>
        </p:txBody>
      </p:sp>
      <p:sp>
        <p:nvSpPr>
          <p:cNvPr id="16" name="Flowchart: Connector 15"/>
          <p:cNvSpPr/>
          <p:nvPr/>
        </p:nvSpPr>
        <p:spPr>
          <a:xfrm>
            <a:off x="955663" y="2282856"/>
            <a:ext cx="396000" cy="396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06AEB6-A9F8-3F40-9B9A-D1AA8BB1BCDF}"/>
              </a:ext>
            </a:extLst>
          </p:cNvPr>
          <p:cNvSpPr txBox="1"/>
          <p:nvPr/>
        </p:nvSpPr>
        <p:spPr>
          <a:xfrm rot="10800000" flipV="1">
            <a:off x="6367064" y="3816680"/>
            <a:ext cx="3584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 b="1">
                <a:latin typeface="Papyrus" panose="03070502060502030205" pitchFamily="66" charset="0"/>
              </a:rPr>
              <a:t>The Health Triumvirate</a:t>
            </a:r>
            <a:endParaRPr lang="en-US" sz="2400" b="1">
              <a:latin typeface="Papyrus" panose="03070502060502030205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2928CE-153A-CC4A-8C3F-7202D5A67AFD}"/>
              </a:ext>
            </a:extLst>
          </p:cNvPr>
          <p:cNvSpPr txBox="1"/>
          <p:nvPr/>
        </p:nvSpPr>
        <p:spPr>
          <a:xfrm>
            <a:off x="6469742" y="4344010"/>
            <a:ext cx="2661087" cy="33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Papyrus" panose="03070502060502030205" pitchFamily="66" charset="0"/>
              </a:rPr>
              <a:t>that manages your body</a:t>
            </a:r>
            <a:r>
              <a:rPr lang="en-GB" sz="1200" dirty="0">
                <a:latin typeface="Papyrus" panose="03070502060502030205" pitchFamily="66" charset="0"/>
              </a:rPr>
              <a:t> </a:t>
            </a:r>
            <a:endParaRPr lang="en-US" sz="1200" dirty="0"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082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en-ZA" sz="7200" dirty="0">
                <a:latin typeface="Century" panose="02040604050505020304" pitchFamily="18" charset="0"/>
              </a:rPr>
              <a:t>       </a:t>
            </a:r>
            <a:r>
              <a:rPr lang="en-ZA" sz="7200" dirty="0">
                <a:solidFill>
                  <a:schemeClr val="accent5"/>
                </a:solidFill>
                <a:latin typeface="Century" panose="02040604050505020304" pitchFamily="18" charset="0"/>
              </a:rPr>
              <a:t>the Invictus way </a:t>
            </a:r>
            <a:r>
              <a:rPr lang="en-ZA" sz="2000" dirty="0"/>
              <a:t>                                            metabolic health…………..your MOST precious commodity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38200" y="660400"/>
          <a:ext cx="13081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owchart: Connector 5"/>
          <p:cNvSpPr/>
          <p:nvPr/>
        </p:nvSpPr>
        <p:spPr>
          <a:xfrm>
            <a:off x="1384300" y="1244600"/>
            <a:ext cx="180000" cy="180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TextBox 2"/>
          <p:cNvSpPr txBox="1"/>
          <p:nvPr/>
        </p:nvSpPr>
        <p:spPr>
          <a:xfrm>
            <a:off x="677334" y="2501900"/>
            <a:ext cx="859666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</a:t>
            </a:r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the bare facts – indisputable</a:t>
            </a:r>
          </a:p>
          <a:p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 upwards trajectory of our aging demographic in the 1</a:t>
            </a:r>
            <a:r>
              <a:rPr lang="en-ZA" sz="2000" baseline="30000" dirty="0">
                <a:latin typeface="Calibri Light" panose="020F0302020204030204" pitchFamily="34" charset="0"/>
                <a:cs typeface="Calibri Light" panose="020F0302020204030204" pitchFamily="34" charset="0"/>
              </a:rPr>
              <a:t>st</a:t>
            </a: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world is making more and more demands on health systems ..…everywhere  </a:t>
            </a:r>
          </a:p>
          <a:p>
            <a:pPr algn="just"/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 combination of sedentary life-style choices, poor diet and wider access to medical intervention now drives the obesity epidemic world-wide – with the associated chronic conditions triggering an ever-growing demand for treatment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Reducing BMI to sub-25 levels quite simply improves life expectancy – hugely in most cases – by boosting the body’s own natural ability to regulate blood pressure, insulin levels and provide resistance against infection and disease</a:t>
            </a:r>
          </a:p>
        </p:txBody>
      </p:sp>
      <p:sp>
        <p:nvSpPr>
          <p:cNvPr id="7" name="Flowchart: Connector 6"/>
          <p:cNvSpPr/>
          <p:nvPr/>
        </p:nvSpPr>
        <p:spPr>
          <a:xfrm>
            <a:off x="677334" y="2514600"/>
            <a:ext cx="400154" cy="3996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7854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en-ZA" sz="7200" dirty="0">
                <a:latin typeface="Century" panose="02040604050505020304" pitchFamily="18" charset="0"/>
              </a:rPr>
              <a:t>       </a:t>
            </a:r>
            <a:r>
              <a:rPr lang="en-ZA" sz="7200" dirty="0">
                <a:solidFill>
                  <a:schemeClr val="accent5"/>
                </a:solidFill>
                <a:latin typeface="Century" panose="02040604050505020304" pitchFamily="18" charset="0"/>
              </a:rPr>
              <a:t>the Invictus way </a:t>
            </a:r>
            <a:r>
              <a:rPr lang="en-ZA" sz="2000" dirty="0"/>
              <a:t>                                            metabolic health…………..your MOST precious commodity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38200" y="660400"/>
          <a:ext cx="13081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owchart: Connector 5"/>
          <p:cNvSpPr/>
          <p:nvPr/>
        </p:nvSpPr>
        <p:spPr>
          <a:xfrm>
            <a:off x="1384300" y="1244600"/>
            <a:ext cx="180000" cy="180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TextBox 2"/>
          <p:cNvSpPr txBox="1"/>
          <p:nvPr/>
        </p:nvSpPr>
        <p:spPr>
          <a:xfrm>
            <a:off x="677334" y="2692400"/>
            <a:ext cx="859666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</a:t>
            </a:r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The 3-step program to reverse aging and boost longevity</a:t>
            </a:r>
          </a:p>
          <a:p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Identify, articulate and implement the steps required to achieve optimum BMI with a combination of diet, exercise and lifestyle adjustments</a:t>
            </a:r>
          </a:p>
          <a:p>
            <a:pPr algn="just"/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Set a timeline and initiate a daily routine, cultivating the habits central to achieving success and ensuring a life-enhancing future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Monitor, evaluate and record the results of this program, diligently </a:t>
            </a:r>
          </a:p>
        </p:txBody>
      </p:sp>
      <p:sp>
        <p:nvSpPr>
          <p:cNvPr id="14" name="Flowchart: Connector 13"/>
          <p:cNvSpPr/>
          <p:nvPr/>
        </p:nvSpPr>
        <p:spPr>
          <a:xfrm>
            <a:off x="677334" y="2705100"/>
            <a:ext cx="400154" cy="3996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2655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en-ZA" sz="7200" dirty="0">
                <a:latin typeface="Century" panose="02040604050505020304" pitchFamily="18" charset="0"/>
              </a:rPr>
              <a:t>       </a:t>
            </a:r>
            <a:r>
              <a:rPr lang="en-ZA" sz="7200" dirty="0">
                <a:solidFill>
                  <a:schemeClr val="accent5"/>
                </a:solidFill>
                <a:latin typeface="Century" panose="02040604050505020304" pitchFamily="18" charset="0"/>
              </a:rPr>
              <a:t>the Invictus way </a:t>
            </a:r>
            <a:r>
              <a:rPr lang="en-ZA" sz="2000" dirty="0"/>
              <a:t>                                            metabolic health…………..your MOST precious commodity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38200" y="660400"/>
          <a:ext cx="13081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owchart: Connector 5"/>
          <p:cNvSpPr/>
          <p:nvPr/>
        </p:nvSpPr>
        <p:spPr>
          <a:xfrm>
            <a:off x="1384300" y="1244600"/>
            <a:ext cx="180000" cy="180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TextBox 2"/>
          <p:cNvSpPr txBox="1"/>
          <p:nvPr/>
        </p:nvSpPr>
        <p:spPr>
          <a:xfrm>
            <a:off x="677334" y="2692400"/>
            <a:ext cx="859666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</a:t>
            </a:r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 desired outcomes</a:t>
            </a:r>
          </a:p>
          <a:p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 lean body mass, with an optimum BMI to promote a healthy life ..…25 or less</a:t>
            </a:r>
          </a:p>
          <a:p>
            <a:pPr algn="just"/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 daily routine that maintains this target BMI, simply and efficiently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Superior Quality of Life benefits that deliver a positive sense of well-being 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 meds-free lifestyle that reduces/removes the need for medical intervention</a:t>
            </a:r>
          </a:p>
        </p:txBody>
      </p:sp>
      <p:sp>
        <p:nvSpPr>
          <p:cNvPr id="7" name="Flowchart: Connector 6"/>
          <p:cNvSpPr/>
          <p:nvPr/>
        </p:nvSpPr>
        <p:spPr>
          <a:xfrm>
            <a:off x="677334" y="2692400"/>
            <a:ext cx="400154" cy="3996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8934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en-ZA" sz="7200" dirty="0">
                <a:latin typeface="Century" panose="02040604050505020304" pitchFamily="18" charset="0"/>
              </a:rPr>
              <a:t>       </a:t>
            </a:r>
            <a:r>
              <a:rPr lang="en-ZA" sz="7200" dirty="0">
                <a:solidFill>
                  <a:schemeClr val="accent5"/>
                </a:solidFill>
                <a:latin typeface="Century" panose="02040604050505020304" pitchFamily="18" charset="0"/>
              </a:rPr>
              <a:t>the Invictus way </a:t>
            </a:r>
            <a:r>
              <a:rPr lang="en-ZA" sz="2000" dirty="0"/>
              <a:t>                                            metabolic health…………..your MOST precious commodity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38200" y="660400"/>
          <a:ext cx="13081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owchart: Connector 5"/>
          <p:cNvSpPr/>
          <p:nvPr/>
        </p:nvSpPr>
        <p:spPr>
          <a:xfrm>
            <a:off x="1384300" y="1244600"/>
            <a:ext cx="180000" cy="180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TextBox 2"/>
          <p:cNvSpPr txBox="1"/>
          <p:nvPr/>
        </p:nvSpPr>
        <p:spPr>
          <a:xfrm>
            <a:off x="677334" y="2154022"/>
            <a:ext cx="859666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</a:t>
            </a:r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How?</a:t>
            </a:r>
          </a:p>
          <a:p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 LCHF (Low Carb Healthy Fat) </a:t>
            </a: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diet that suits your budget and lifestyle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You </a:t>
            </a:r>
            <a:r>
              <a:rPr lang="en-ZA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DO NOT </a:t>
            </a: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need to eat 3 times a day – manage your calorie intake</a:t>
            </a:r>
          </a:p>
          <a:p>
            <a:pPr algn="just"/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IF (Intermittent Fasting) </a:t>
            </a: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– start with a daily 16/8 regime, then 18/6 or more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 fitness/strength-training regime </a:t>
            </a: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that will build up/sustain the aerobic capacity and muscle mass needed to maintain a healthy body – this regime does not need to be exhaustive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Home in on </a:t>
            </a:r>
            <a:r>
              <a:rPr lang="en-ZA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life-style choices </a:t>
            </a: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that promote healthy living – within parameters that recognise the reality of modern life …while managing the trade-offs</a:t>
            </a:r>
          </a:p>
        </p:txBody>
      </p:sp>
      <p:sp>
        <p:nvSpPr>
          <p:cNvPr id="7" name="Flowchart: Connector 6"/>
          <p:cNvSpPr/>
          <p:nvPr/>
        </p:nvSpPr>
        <p:spPr>
          <a:xfrm>
            <a:off x="705615" y="2191730"/>
            <a:ext cx="400154" cy="3996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56047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en-ZA" sz="7200" dirty="0">
                <a:latin typeface="Century" panose="02040604050505020304" pitchFamily="18" charset="0"/>
              </a:rPr>
              <a:t>       </a:t>
            </a:r>
            <a:r>
              <a:rPr lang="en-ZA" sz="7200" dirty="0">
                <a:solidFill>
                  <a:schemeClr val="accent5"/>
                </a:solidFill>
                <a:latin typeface="Century" panose="02040604050505020304" pitchFamily="18" charset="0"/>
              </a:rPr>
              <a:t>the Invictus way </a:t>
            </a:r>
            <a:r>
              <a:rPr lang="en-ZA" sz="2000" dirty="0"/>
              <a:t>                                            metabolic health…………..your MOST precious commodity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38200" y="660400"/>
          <a:ext cx="13081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owchart: Connector 5"/>
          <p:cNvSpPr/>
          <p:nvPr/>
        </p:nvSpPr>
        <p:spPr>
          <a:xfrm>
            <a:off x="1384300" y="1244600"/>
            <a:ext cx="180000" cy="180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TextBox 2"/>
          <p:cNvSpPr txBox="1"/>
          <p:nvPr/>
        </p:nvSpPr>
        <p:spPr>
          <a:xfrm>
            <a:off x="677334" y="2247900"/>
            <a:ext cx="85966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</a:t>
            </a:r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Lifestyle target</a:t>
            </a:r>
          </a:p>
          <a:p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Develop a daily routine and adhere to it at least 5 out of 7 days per week</a:t>
            </a:r>
          </a:p>
          <a:p>
            <a:pPr algn="just"/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Get at least 7/8 hours uninterrupted sleep per night 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Zero Alcohol</a:t>
            </a: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preferable – or managed carefully – 10 units/week max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Give up smoking and minimise exposure to high ambient air-pollution levels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Keep processed food to a minimum – limited carbs, no sugar or excessive salt 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Keep it simple, don’t sweat the small stuff and drink enough water</a:t>
            </a:r>
          </a:p>
        </p:txBody>
      </p:sp>
      <p:sp>
        <p:nvSpPr>
          <p:cNvPr id="7" name="Flowchart: Connector 6"/>
          <p:cNvSpPr/>
          <p:nvPr/>
        </p:nvSpPr>
        <p:spPr>
          <a:xfrm>
            <a:off x="677334" y="2247900"/>
            <a:ext cx="400154" cy="3996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33868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191584"/>
            <a:ext cx="8596668" cy="1320800"/>
          </a:xfr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en-ZA" sz="7200" dirty="0">
                <a:latin typeface="Century" panose="02040604050505020304" pitchFamily="18" charset="0"/>
              </a:rPr>
              <a:t>       </a:t>
            </a:r>
            <a:r>
              <a:rPr lang="en-ZA" sz="7200" dirty="0">
                <a:solidFill>
                  <a:schemeClr val="accent5"/>
                </a:solidFill>
                <a:latin typeface="Century" panose="02040604050505020304" pitchFamily="18" charset="0"/>
              </a:rPr>
              <a:t>the Invictus way </a:t>
            </a:r>
            <a:r>
              <a:rPr lang="en-ZA" sz="2000" dirty="0"/>
              <a:t>                                            metabolic health…………..your MOST precious commodity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11867167"/>
              </p:ext>
            </p:extLst>
          </p:nvPr>
        </p:nvGraphicFramePr>
        <p:xfrm>
          <a:off x="838200" y="255447"/>
          <a:ext cx="13081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owchart: Connector 5"/>
          <p:cNvSpPr/>
          <p:nvPr/>
        </p:nvSpPr>
        <p:spPr>
          <a:xfrm>
            <a:off x="1384300" y="839647"/>
            <a:ext cx="180000" cy="180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TextBox 2"/>
          <p:cNvSpPr txBox="1"/>
          <p:nvPr/>
        </p:nvSpPr>
        <p:spPr>
          <a:xfrm>
            <a:off x="677334" y="1601284"/>
            <a:ext cx="85966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</a:t>
            </a:r>
            <a:r>
              <a:rPr lang="en-ZA" sz="2400" dirty="0"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  <a:p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Driving efficiencies insofar as resource allocation is concerned is at the centre of the challenge facing health systems world-wide – </a:t>
            </a:r>
            <a:r>
              <a:rPr lang="en-ZA" sz="2000" b="1" dirty="0">
                <a:solidFill>
                  <a:schemeClr val="accent5">
                    <a:lumMod val="75000"/>
                  </a:schemeClr>
                </a:solidFill>
                <a:latin typeface="Century" panose="02040604050505020304" pitchFamily="18" charset="0"/>
                <a:cs typeface="Calibri Light" panose="020F0302020204030204" pitchFamily="34" charset="0"/>
              </a:rPr>
              <a:t>the Invictus way</a:t>
            </a:r>
            <a:r>
              <a:rPr lang="en-ZA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is focused on delivering healthier societies to mitigate/relieve this pressure</a:t>
            </a:r>
          </a:p>
          <a:p>
            <a:pPr algn="just"/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Mobilising primary care resources to raise awareness of the obesity scourge – while offering practical, inexpensive  solutions – will deliver longer term benefits all round …… </a:t>
            </a:r>
            <a:r>
              <a:rPr lang="en-ZA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Real Food is Medicine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It will be far cheaper to pre-empt any health-affordability crisis in the decades to come by educating the at-risk demographic now – rather than later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ZA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ZA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Low-tech/low-cost initiatives, combined with the many high-tech offerings now on/close to the market will provide the tools to monitor, communicate, warn, record, track and pay for solutions to this all-pervasive health challenge</a:t>
            </a:r>
          </a:p>
        </p:txBody>
      </p:sp>
      <p:sp>
        <p:nvSpPr>
          <p:cNvPr id="7" name="Flowchart: Connector 6"/>
          <p:cNvSpPr/>
          <p:nvPr/>
        </p:nvSpPr>
        <p:spPr>
          <a:xfrm>
            <a:off x="677334" y="1626685"/>
            <a:ext cx="400154" cy="3996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7808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en-ZA" sz="7200" dirty="0">
                <a:latin typeface="Century" panose="02040604050505020304" pitchFamily="18" charset="0"/>
              </a:rPr>
              <a:t>       </a:t>
            </a:r>
            <a:r>
              <a:rPr lang="en-ZA" sz="7200" dirty="0">
                <a:solidFill>
                  <a:schemeClr val="accent5"/>
                </a:solidFill>
                <a:latin typeface="Century" panose="02040604050505020304" pitchFamily="18" charset="0"/>
              </a:rPr>
              <a:t>the Invictus way </a:t>
            </a:r>
            <a:r>
              <a:rPr lang="en-ZA" sz="2000" dirty="0"/>
              <a:t>                                            metabolic health…………..your MOST precious commodity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38200" y="660400"/>
          <a:ext cx="13081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owchart: Connector 5"/>
          <p:cNvSpPr/>
          <p:nvPr/>
        </p:nvSpPr>
        <p:spPr>
          <a:xfrm>
            <a:off x="1384300" y="1244600"/>
            <a:ext cx="180000" cy="1800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TextBox 2"/>
          <p:cNvSpPr txBox="1"/>
          <p:nvPr/>
        </p:nvSpPr>
        <p:spPr>
          <a:xfrm>
            <a:off x="838200" y="3136900"/>
            <a:ext cx="8596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ZA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Thank you</a:t>
            </a:r>
          </a:p>
        </p:txBody>
      </p:sp>
      <p:sp>
        <p:nvSpPr>
          <p:cNvPr id="7" name="Flowchart: Connector 6"/>
          <p:cNvSpPr/>
          <p:nvPr/>
        </p:nvSpPr>
        <p:spPr>
          <a:xfrm>
            <a:off x="1695346" y="3600764"/>
            <a:ext cx="400154" cy="399600"/>
          </a:xfrm>
          <a:prstGeom prst="flowChartConnector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extBox 1"/>
          <p:cNvSpPr txBox="1"/>
          <p:nvPr/>
        </p:nvSpPr>
        <p:spPr>
          <a:xfrm>
            <a:off x="1005829" y="6051008"/>
            <a:ext cx="2233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ZA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mike@invictus.africa</a:t>
            </a:r>
            <a:endParaRPr lang="en-ZA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93812" y="4889559"/>
            <a:ext cx="6888237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5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ZA" sz="2000" b="1" dirty="0">
                <a:solidFill>
                  <a:srgbClr val="FF0000"/>
                </a:solidFill>
                <a:latin typeface="Papyrus" panose="03070502060502030205" pitchFamily="66" charset="0"/>
              </a:rPr>
              <a:t>NB:   DYOR ……DO  YOUR  OWN  RESEARCH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2A5E77-1103-4BC2-B193-C61851B7A527}"/>
              </a:ext>
            </a:extLst>
          </p:cNvPr>
          <p:cNvSpPr txBox="1"/>
          <p:nvPr/>
        </p:nvSpPr>
        <p:spPr>
          <a:xfrm>
            <a:off x="7586131" y="6051008"/>
            <a:ext cx="1791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@</a:t>
            </a:r>
            <a:r>
              <a:rPr lang="en-ZA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theinvictusway</a:t>
            </a:r>
            <a:endParaRPr lang="en-ZA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F9708D-3B74-4878-B121-DDE89BD49010}"/>
              </a:ext>
            </a:extLst>
          </p:cNvPr>
          <p:cNvSpPr txBox="1"/>
          <p:nvPr/>
        </p:nvSpPr>
        <p:spPr>
          <a:xfrm>
            <a:off x="3742754" y="5863770"/>
            <a:ext cx="2644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www.invictus.africa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37023CA3-1452-4D70-BC41-7FFA8D76EB2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98" y="6102536"/>
            <a:ext cx="311331" cy="311331"/>
          </a:xfrm>
          <a:prstGeom prst="rect">
            <a:avLst/>
          </a:prstGeom>
        </p:spPr>
      </p:pic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0B98F282-9061-4B5A-9E75-3DB2ADE173E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357" y="6064246"/>
            <a:ext cx="337101" cy="35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2098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798</TotalTime>
  <Words>709</Words>
  <Application>Microsoft Office PowerPoint</Application>
  <PresentationFormat>Widescreen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Century</vt:lpstr>
      <vt:lpstr>Ink Free</vt:lpstr>
      <vt:lpstr>Papyrus</vt:lpstr>
      <vt:lpstr>Trebuchet MS</vt:lpstr>
      <vt:lpstr>Wingdings</vt:lpstr>
      <vt:lpstr>Wingdings 3</vt:lpstr>
      <vt:lpstr>Facet</vt:lpstr>
      <vt:lpstr>       the Invictus way                                             metabolic health…………..your MOST precious commodity</vt:lpstr>
      <vt:lpstr>       the Invictus way                                             metabolic health…………..your MOST precious commodity</vt:lpstr>
      <vt:lpstr>       the Invictus way                                             metabolic health…………..your MOST precious commodity</vt:lpstr>
      <vt:lpstr>       the Invictus way                                             metabolic health…………..your MOST precious commodity</vt:lpstr>
      <vt:lpstr>       the Invictus way                                             metabolic health…………..your MOST precious commodity</vt:lpstr>
      <vt:lpstr>       the Invictus way                                             metabolic health…………..your MOST precious commodity</vt:lpstr>
      <vt:lpstr>       the Invictus way                                             metabolic health…………..your MOST precious commodity</vt:lpstr>
      <vt:lpstr>       the Invictus way                                             metabolic health…………..your MOST precious commodity</vt:lpstr>
      <vt:lpstr>       the Invictus way                                             metabolic health…………..your MOST precious commodity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Invictus way good health, a most precious commodity</dc:title>
  <dc:creator>michael clark</dc:creator>
  <cp:lastModifiedBy>Mike Clark</cp:lastModifiedBy>
  <cp:revision>110</cp:revision>
  <cp:lastPrinted>2019-09-05T03:56:33Z</cp:lastPrinted>
  <dcterms:created xsi:type="dcterms:W3CDTF">2018-09-17T08:04:29Z</dcterms:created>
  <dcterms:modified xsi:type="dcterms:W3CDTF">2024-08-19T05:16:13Z</dcterms:modified>
</cp:coreProperties>
</file>